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DM Sans" panose="020B0604020202020204" charset="0"/>
      <p:regular r:id="rId18"/>
    </p:embeddedFont>
    <p:embeddedFont>
      <p:font typeface="DM Sans Bold" panose="020B0604020202020204" charset="0"/>
      <p:regular r:id="rId19"/>
    </p:embeddedFont>
    <p:embeddedFont>
      <p:font typeface="DM Sans Italics" panose="020B0604020202020204" charset="0"/>
      <p:regular r:id="rId20"/>
    </p:embeddedFont>
    <p:embeddedFont>
      <p:font typeface="Now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804"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8.jpe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36.png"/><Relationship Id="rId4" Type="http://schemas.openxmlformats.org/officeDocument/2006/relationships/image" Target="../media/image32.svg"/><Relationship Id="rId9"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a:grpSpLocks noChangeAspect="1"/>
          </p:cNvGrpSpPr>
          <p:nvPr/>
        </p:nvGrpSpPr>
        <p:grpSpPr>
          <a:xfrm>
            <a:off x="10380940" y="649592"/>
            <a:ext cx="7516996" cy="8987817"/>
            <a:chOff x="0" y="0"/>
            <a:chExt cx="8603361" cy="10286746"/>
          </a:xfrm>
        </p:grpSpPr>
        <p:sp>
          <p:nvSpPr>
            <p:cNvPr id="7" name="Freeform 7"/>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t="-12765" b="-12765"/>
              </a:stretch>
            </a:blipFill>
          </p:spPr>
        </p:sp>
      </p:grpSp>
      <p:sp>
        <p:nvSpPr>
          <p:cNvPr id="8" name="TextBox 8"/>
          <p:cNvSpPr txBox="1"/>
          <p:nvPr/>
        </p:nvSpPr>
        <p:spPr>
          <a:xfrm>
            <a:off x="1028700" y="6382875"/>
            <a:ext cx="6648474" cy="780875"/>
          </a:xfrm>
          <a:prstGeom prst="rect">
            <a:avLst/>
          </a:prstGeom>
        </p:spPr>
        <p:txBody>
          <a:bodyPr lIns="0" tIns="0" rIns="0" bIns="0" rtlCol="0" anchor="t">
            <a:spAutoFit/>
          </a:bodyPr>
          <a:lstStyle/>
          <a:p>
            <a:pPr marL="0" lvl="0" indent="0" algn="l">
              <a:lnSpc>
                <a:spcPts val="3131"/>
              </a:lnSpc>
              <a:spcBef>
                <a:spcPct val="0"/>
              </a:spcBef>
            </a:pPr>
            <a:r>
              <a:rPr lang="en-US" sz="2545" i="1">
                <a:solidFill>
                  <a:srgbClr val="56AEFF"/>
                </a:solidFill>
                <a:latin typeface="DM Sans Italics"/>
                <a:ea typeface="DM Sans Italics"/>
                <a:cs typeface="DM Sans Italics"/>
                <a:sym typeface="DM Sans Italics"/>
              </a:rPr>
              <a:t>Presentación realizada por Rodrigo Rios, Paolo Diaz y Rafael Mallea</a:t>
            </a:r>
          </a:p>
        </p:txBody>
      </p:sp>
      <p:sp>
        <p:nvSpPr>
          <p:cNvPr id="9" name="TextBox 9"/>
          <p:cNvSpPr txBox="1"/>
          <p:nvPr/>
        </p:nvSpPr>
        <p:spPr>
          <a:xfrm>
            <a:off x="1028700" y="3518359"/>
            <a:ext cx="9206712" cy="1438275"/>
          </a:xfrm>
          <a:prstGeom prst="rect">
            <a:avLst/>
          </a:prstGeom>
        </p:spPr>
        <p:txBody>
          <a:bodyPr lIns="0" tIns="0" rIns="0" bIns="0" rtlCol="0" anchor="t">
            <a:spAutoFit/>
          </a:bodyPr>
          <a:lstStyle/>
          <a:p>
            <a:pPr algn="l">
              <a:lnSpc>
                <a:spcPts val="11398"/>
              </a:lnSpc>
            </a:pPr>
            <a:r>
              <a:rPr lang="en-US" sz="9498" b="1">
                <a:solidFill>
                  <a:srgbClr val="FFFBFB"/>
                </a:solidFill>
                <a:latin typeface="Now Bold"/>
                <a:ea typeface="Now Bold"/>
                <a:cs typeface="Now Bold"/>
                <a:sym typeface="Now Bold"/>
              </a:rPr>
              <a:t>PROPUESTA DE </a:t>
            </a:r>
          </a:p>
        </p:txBody>
      </p:sp>
      <p:sp>
        <p:nvSpPr>
          <p:cNvPr id="10" name="TextBox 10"/>
          <p:cNvSpPr txBox="1"/>
          <p:nvPr/>
        </p:nvSpPr>
        <p:spPr>
          <a:xfrm>
            <a:off x="2053576" y="1236180"/>
            <a:ext cx="2695327" cy="791320"/>
          </a:xfrm>
          <a:prstGeom prst="rect">
            <a:avLst/>
          </a:prstGeom>
        </p:spPr>
        <p:txBody>
          <a:bodyPr lIns="0" tIns="0" rIns="0" bIns="0" rtlCol="0" anchor="t">
            <a:spAutoFit/>
          </a:bodyPr>
          <a:lstStyle/>
          <a:p>
            <a:pPr algn="l">
              <a:lnSpc>
                <a:spcPts val="3131"/>
              </a:lnSpc>
            </a:pPr>
            <a:r>
              <a:rPr lang="en-US" sz="2545" i="1">
                <a:solidFill>
                  <a:srgbClr val="56AEFF"/>
                </a:solidFill>
                <a:latin typeface="DM Sans Italics"/>
                <a:ea typeface="DM Sans Italics"/>
                <a:cs typeface="DM Sans Italics"/>
                <a:sym typeface="DM Sans Italics"/>
              </a:rPr>
              <a:t>EyV digitalización de tienda</a:t>
            </a:r>
          </a:p>
        </p:txBody>
      </p:sp>
      <p:sp>
        <p:nvSpPr>
          <p:cNvPr id="11" name="Freeform 11"/>
          <p:cNvSpPr/>
          <p:nvPr/>
        </p:nvSpPr>
        <p:spPr>
          <a:xfrm>
            <a:off x="1028700" y="1136365"/>
            <a:ext cx="846187" cy="981086"/>
          </a:xfrm>
          <a:custGeom>
            <a:avLst/>
            <a:gdLst/>
            <a:ahLst/>
            <a:cxnLst/>
            <a:rect l="l" t="t" r="r" b="b"/>
            <a:pathLst>
              <a:path w="846187" h="981086">
                <a:moveTo>
                  <a:pt x="0" y="0"/>
                </a:moveTo>
                <a:lnTo>
                  <a:pt x="846187" y="0"/>
                </a:lnTo>
                <a:lnTo>
                  <a:pt x="846187" y="981087"/>
                </a:lnTo>
                <a:lnTo>
                  <a:pt x="0" y="9810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028700" y="4956634"/>
            <a:ext cx="8115300" cy="1435765"/>
          </a:xfrm>
          <a:prstGeom prst="rect">
            <a:avLst/>
          </a:prstGeom>
        </p:spPr>
        <p:txBody>
          <a:bodyPr lIns="0" tIns="0" rIns="0" bIns="0" rtlCol="0" anchor="t">
            <a:spAutoFit/>
          </a:bodyPr>
          <a:lstStyle/>
          <a:p>
            <a:pPr algn="l">
              <a:lnSpc>
                <a:spcPts val="11398"/>
              </a:lnSpc>
            </a:pPr>
            <a:r>
              <a:rPr lang="en-US" sz="9498" b="1">
                <a:solidFill>
                  <a:srgbClr val="56AEFF"/>
                </a:solidFill>
                <a:latin typeface="Now Bold"/>
                <a:ea typeface="Now Bold"/>
                <a:cs typeface="Now Bold"/>
                <a:sym typeface="Now Bold"/>
              </a:rPr>
              <a:t>PROYECTO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519628" y="7712017"/>
            <a:ext cx="6602062" cy="6602062"/>
          </a:xfrm>
          <a:custGeom>
            <a:avLst/>
            <a:gdLst/>
            <a:ahLst/>
            <a:cxnLst/>
            <a:rect l="l" t="t" r="r" b="b"/>
            <a:pathLst>
              <a:path w="6602062" h="6602062">
                <a:moveTo>
                  <a:pt x="0" y="0"/>
                </a:moveTo>
                <a:lnTo>
                  <a:pt x="6602062" y="0"/>
                </a:lnTo>
                <a:lnTo>
                  <a:pt x="6602062" y="6602062"/>
                </a:lnTo>
                <a:lnTo>
                  <a:pt x="0" y="66020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436461">
            <a:off x="14111851" y="-3920191"/>
            <a:ext cx="6294897" cy="6294897"/>
          </a:xfrm>
          <a:custGeom>
            <a:avLst/>
            <a:gdLst/>
            <a:ahLst/>
            <a:cxnLst/>
            <a:rect l="l" t="t" r="r" b="b"/>
            <a:pathLst>
              <a:path w="6294897" h="6294897">
                <a:moveTo>
                  <a:pt x="0" y="0"/>
                </a:moveTo>
                <a:lnTo>
                  <a:pt x="6294898" y="0"/>
                </a:lnTo>
                <a:lnTo>
                  <a:pt x="6294898" y="6294898"/>
                </a:lnTo>
                <a:lnTo>
                  <a:pt x="0" y="62948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915404" y="4139934"/>
            <a:ext cx="8457192" cy="1003566"/>
          </a:xfrm>
          <a:prstGeom prst="rect">
            <a:avLst/>
          </a:prstGeom>
        </p:spPr>
        <p:txBody>
          <a:bodyPr lIns="0" tIns="0" rIns="0" bIns="0" rtlCol="0" anchor="t">
            <a:spAutoFit/>
          </a:bodyPr>
          <a:lstStyle/>
          <a:p>
            <a:pPr marL="0" lvl="0" indent="0" algn="ctr">
              <a:lnSpc>
                <a:spcPts val="7884"/>
              </a:lnSpc>
              <a:spcBef>
                <a:spcPct val="0"/>
              </a:spcBef>
            </a:pPr>
            <a:r>
              <a:rPr lang="en-US" sz="6570" b="1">
                <a:solidFill>
                  <a:srgbClr val="FFFFFF"/>
                </a:solidFill>
                <a:latin typeface="Now Bold"/>
                <a:ea typeface="Now Bold"/>
                <a:cs typeface="Now Bold"/>
                <a:sym typeface="Now Bold"/>
              </a:rPr>
              <a:t>CARTA GANTT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3321018" y="2818886"/>
            <a:ext cx="11645965" cy="6439414"/>
          </a:xfrm>
          <a:custGeom>
            <a:avLst/>
            <a:gdLst/>
            <a:ahLst/>
            <a:cxnLst/>
            <a:rect l="l" t="t" r="r" b="b"/>
            <a:pathLst>
              <a:path w="11645965" h="6439414">
                <a:moveTo>
                  <a:pt x="0" y="0"/>
                </a:moveTo>
                <a:lnTo>
                  <a:pt x="11645964" y="0"/>
                </a:lnTo>
                <a:lnTo>
                  <a:pt x="11645964" y="6439414"/>
                </a:lnTo>
                <a:lnTo>
                  <a:pt x="0" y="6439414"/>
                </a:lnTo>
                <a:lnTo>
                  <a:pt x="0" y="0"/>
                </a:lnTo>
                <a:close/>
              </a:path>
            </a:pathLst>
          </a:custGeom>
          <a:blipFill>
            <a:blip r:embed="rId2"/>
            <a:stretch>
              <a:fillRect/>
            </a:stretch>
          </a:blipFill>
        </p:spPr>
      </p:sp>
      <p:sp>
        <p:nvSpPr>
          <p:cNvPr id="3" name="TextBox 3"/>
          <p:cNvSpPr txBox="1"/>
          <p:nvPr/>
        </p:nvSpPr>
        <p:spPr>
          <a:xfrm>
            <a:off x="4915404" y="1028700"/>
            <a:ext cx="8457192" cy="1003566"/>
          </a:xfrm>
          <a:prstGeom prst="rect">
            <a:avLst/>
          </a:prstGeom>
        </p:spPr>
        <p:txBody>
          <a:bodyPr lIns="0" tIns="0" rIns="0" bIns="0" rtlCol="0" anchor="t">
            <a:spAutoFit/>
          </a:bodyPr>
          <a:lstStyle/>
          <a:p>
            <a:pPr marL="0" lvl="0" indent="0" algn="ctr">
              <a:lnSpc>
                <a:spcPts val="7884"/>
              </a:lnSpc>
              <a:spcBef>
                <a:spcPct val="0"/>
              </a:spcBef>
            </a:pPr>
            <a:r>
              <a:rPr lang="en-US" sz="6570" b="1">
                <a:solidFill>
                  <a:srgbClr val="FFFFFF"/>
                </a:solidFill>
                <a:latin typeface="Now Bold"/>
                <a:ea typeface="Now Bold"/>
                <a:cs typeface="Now Bold"/>
                <a:sym typeface="Now Bold"/>
              </a:rPr>
              <a:t>WIREFRAME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0637321" y="2636321"/>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4"/>
              <a:stretch>
                <a:fillRect l="-25000" r="-25000"/>
              </a:stretch>
            </a:blipFill>
          </p:spPr>
        </p:sp>
      </p:grpSp>
      <p:sp>
        <p:nvSpPr>
          <p:cNvPr id="5" name="TextBox 5"/>
          <p:cNvSpPr txBox="1"/>
          <p:nvPr/>
        </p:nvSpPr>
        <p:spPr>
          <a:xfrm>
            <a:off x="2255514" y="4449928"/>
            <a:ext cx="9364819" cy="617560"/>
          </a:xfrm>
          <a:prstGeom prst="rect">
            <a:avLst/>
          </a:prstGeom>
        </p:spPr>
        <p:txBody>
          <a:bodyPr lIns="0" tIns="0" rIns="0" bIns="0" rtlCol="0" anchor="t">
            <a:spAutoFit/>
          </a:bodyPr>
          <a:lstStyle/>
          <a:p>
            <a:pPr marL="0" lvl="0" indent="0" algn="l">
              <a:lnSpc>
                <a:spcPts val="5099"/>
              </a:lnSpc>
              <a:spcBef>
                <a:spcPct val="0"/>
              </a:spcBef>
            </a:pPr>
            <a:r>
              <a:rPr lang="en-US" sz="3695" b="1">
                <a:solidFill>
                  <a:srgbClr val="4BD1FB"/>
                </a:solidFill>
                <a:latin typeface="DM Sans Bold"/>
                <a:ea typeface="DM Sans Bold"/>
                <a:cs typeface="DM Sans Bold"/>
                <a:sym typeface="DM Sans Bold"/>
              </a:rPr>
              <a:t>Por su atencion</a:t>
            </a:r>
          </a:p>
        </p:txBody>
      </p:sp>
      <p:sp>
        <p:nvSpPr>
          <p:cNvPr id="6" name="TextBox 6"/>
          <p:cNvSpPr txBox="1"/>
          <p:nvPr/>
        </p:nvSpPr>
        <p:spPr>
          <a:xfrm>
            <a:off x="2255514" y="3104291"/>
            <a:ext cx="10821834" cy="1236038"/>
          </a:xfrm>
          <a:prstGeom prst="rect">
            <a:avLst/>
          </a:prstGeom>
        </p:spPr>
        <p:txBody>
          <a:bodyPr lIns="0" tIns="0" rIns="0" bIns="0" rtlCol="0" anchor="t">
            <a:spAutoFit/>
          </a:bodyPr>
          <a:lstStyle/>
          <a:p>
            <a:pPr marL="0" lvl="0" indent="0" algn="l">
              <a:lnSpc>
                <a:spcPts val="9753"/>
              </a:lnSpc>
              <a:spcBef>
                <a:spcPct val="0"/>
              </a:spcBef>
            </a:pPr>
            <a:r>
              <a:rPr lang="en-US" sz="8127" b="1" u="none" strike="noStrike">
                <a:solidFill>
                  <a:srgbClr val="FFFFFF"/>
                </a:solidFill>
                <a:latin typeface="Now Bold"/>
                <a:ea typeface="Now Bold"/>
                <a:cs typeface="Now Bold"/>
                <a:sym typeface="Now Bold"/>
              </a:rPr>
              <a:t>GRACIAS A TODOS </a:t>
            </a:r>
          </a:p>
        </p:txBody>
      </p:sp>
      <p:sp>
        <p:nvSpPr>
          <p:cNvPr id="7" name="TextBox 7"/>
          <p:cNvSpPr txBox="1"/>
          <p:nvPr/>
        </p:nvSpPr>
        <p:spPr>
          <a:xfrm>
            <a:off x="3441137" y="1690726"/>
            <a:ext cx="2679951" cy="791320"/>
          </a:xfrm>
          <a:prstGeom prst="rect">
            <a:avLst/>
          </a:prstGeom>
        </p:spPr>
        <p:txBody>
          <a:bodyPr lIns="0" tIns="0" rIns="0" bIns="0" rtlCol="0" anchor="t">
            <a:spAutoFit/>
          </a:bodyPr>
          <a:lstStyle/>
          <a:p>
            <a:pPr algn="l">
              <a:lnSpc>
                <a:spcPts val="3131"/>
              </a:lnSpc>
            </a:pPr>
            <a:r>
              <a:rPr lang="en-US" sz="2545" i="1">
                <a:solidFill>
                  <a:srgbClr val="56AEFF"/>
                </a:solidFill>
                <a:latin typeface="DM Sans Italics"/>
                <a:ea typeface="DM Sans Italics"/>
                <a:cs typeface="DM Sans Italics"/>
                <a:sym typeface="DM Sans Italics"/>
              </a:rPr>
              <a:t>EyV digitalización de tienda</a:t>
            </a:r>
          </a:p>
        </p:txBody>
      </p:sp>
      <p:sp>
        <p:nvSpPr>
          <p:cNvPr id="8" name="Freeform 8"/>
          <p:cNvSpPr/>
          <p:nvPr/>
        </p:nvSpPr>
        <p:spPr>
          <a:xfrm>
            <a:off x="2416261" y="1590911"/>
            <a:ext cx="846187" cy="981086"/>
          </a:xfrm>
          <a:custGeom>
            <a:avLst/>
            <a:gdLst/>
            <a:ahLst/>
            <a:cxnLst/>
            <a:rect l="l" t="t" r="r" b="b"/>
            <a:pathLst>
              <a:path w="846187" h="981086">
                <a:moveTo>
                  <a:pt x="0" y="0"/>
                </a:moveTo>
                <a:lnTo>
                  <a:pt x="846187" y="0"/>
                </a:lnTo>
                <a:lnTo>
                  <a:pt x="846187" y="981087"/>
                </a:lnTo>
                <a:lnTo>
                  <a:pt x="0" y="9810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690640" y="-1543050"/>
            <a:ext cx="19210521" cy="4453378"/>
            <a:chOff x="0" y="0"/>
            <a:chExt cx="5059561" cy="1172906"/>
          </a:xfrm>
        </p:grpSpPr>
        <p:sp>
          <p:nvSpPr>
            <p:cNvPr id="3" name="Freeform 3"/>
            <p:cNvSpPr/>
            <p:nvPr/>
          </p:nvSpPr>
          <p:spPr>
            <a:xfrm>
              <a:off x="0" y="0"/>
              <a:ext cx="5059561" cy="1172906"/>
            </a:xfrm>
            <a:custGeom>
              <a:avLst/>
              <a:gdLst/>
              <a:ahLst/>
              <a:cxnLst/>
              <a:rect l="l" t="t" r="r" b="b"/>
              <a:pathLst>
                <a:path w="5059561" h="1172906">
                  <a:moveTo>
                    <a:pt x="0" y="0"/>
                  </a:moveTo>
                  <a:lnTo>
                    <a:pt x="5059561" y="0"/>
                  </a:lnTo>
                  <a:lnTo>
                    <a:pt x="5059561" y="1172906"/>
                  </a:lnTo>
                  <a:lnTo>
                    <a:pt x="0" y="1172906"/>
                  </a:lnTo>
                  <a:close/>
                </a:path>
              </a:pathLst>
            </a:custGeom>
            <a:solidFill>
              <a:srgbClr val="051D40"/>
            </a:solidFill>
          </p:spPr>
        </p:sp>
        <p:sp>
          <p:nvSpPr>
            <p:cNvPr id="4" name="TextBox 4"/>
            <p:cNvSpPr txBox="1"/>
            <p:nvPr/>
          </p:nvSpPr>
          <p:spPr>
            <a:xfrm>
              <a:off x="0" y="-38100"/>
              <a:ext cx="5059561" cy="1211006"/>
            </a:xfrm>
            <a:prstGeom prst="rect">
              <a:avLst/>
            </a:prstGeom>
          </p:spPr>
          <p:txBody>
            <a:bodyPr lIns="50800" tIns="50800" rIns="50800" bIns="50800" rtlCol="0" anchor="ctr"/>
            <a:lstStyle/>
            <a:p>
              <a:pPr algn="ctr">
                <a:lnSpc>
                  <a:spcPts val="2605"/>
                </a:lnSpc>
              </a:pPr>
              <a:endParaRPr/>
            </a:p>
          </p:txBody>
        </p:sp>
      </p:grpSp>
      <p:sp>
        <p:nvSpPr>
          <p:cNvPr id="5" name="Freeform 5"/>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3918675" y="4410075"/>
            <a:ext cx="10450651" cy="733425"/>
          </a:xfrm>
          <a:prstGeom prst="rect">
            <a:avLst/>
          </a:prstGeom>
        </p:spPr>
        <p:txBody>
          <a:bodyPr lIns="0" tIns="0" rIns="0" bIns="0" rtlCol="0" anchor="t">
            <a:spAutoFit/>
          </a:bodyPr>
          <a:lstStyle/>
          <a:p>
            <a:pPr marL="0" lvl="0" indent="0" algn="ctr">
              <a:lnSpc>
                <a:spcPts val="5719"/>
              </a:lnSpc>
              <a:spcBef>
                <a:spcPct val="0"/>
              </a:spcBef>
            </a:pPr>
            <a:r>
              <a:rPr lang="en-US" sz="4766" b="1">
                <a:solidFill>
                  <a:srgbClr val="FFFFFF"/>
                </a:solidFill>
                <a:latin typeface="Now Bold"/>
                <a:ea typeface="Now Bold"/>
                <a:cs typeface="Now Bold"/>
                <a:sym typeface="Now Bold"/>
              </a:rPr>
              <a:t>FASE 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2986667" y="3084143"/>
            <a:ext cx="2613061" cy="2611507"/>
            <a:chOff x="0" y="0"/>
            <a:chExt cx="991873" cy="991283"/>
          </a:xfrm>
        </p:grpSpPr>
        <p:sp>
          <p:nvSpPr>
            <p:cNvPr id="3" name="Freeform 3"/>
            <p:cNvSpPr/>
            <p:nvPr/>
          </p:nvSpPr>
          <p:spPr>
            <a:xfrm>
              <a:off x="0" y="0"/>
              <a:ext cx="991873" cy="991283"/>
            </a:xfrm>
            <a:custGeom>
              <a:avLst/>
              <a:gdLst/>
              <a:ahLst/>
              <a:cxnLst/>
              <a:rect l="l" t="t" r="r" b="b"/>
              <a:pathLst>
                <a:path w="991873" h="991283">
                  <a:moveTo>
                    <a:pt x="0" y="0"/>
                  </a:moveTo>
                  <a:lnTo>
                    <a:pt x="991873" y="0"/>
                  </a:lnTo>
                  <a:lnTo>
                    <a:pt x="991873" y="991283"/>
                  </a:lnTo>
                  <a:lnTo>
                    <a:pt x="0" y="991283"/>
                  </a:lnTo>
                  <a:close/>
                </a:path>
              </a:pathLst>
            </a:custGeom>
            <a:solidFill>
              <a:srgbClr val="145DA0"/>
            </a:solidFill>
            <a:ln w="9525" cap="sq">
              <a:solidFill>
                <a:srgbClr val="FFFFFF"/>
              </a:solidFill>
              <a:prstDash val="solid"/>
              <a:miter/>
            </a:ln>
          </p:spPr>
        </p:sp>
        <p:sp>
          <p:nvSpPr>
            <p:cNvPr id="4" name="TextBox 4"/>
            <p:cNvSpPr txBox="1"/>
            <p:nvPr/>
          </p:nvSpPr>
          <p:spPr>
            <a:xfrm>
              <a:off x="0" y="-38100"/>
              <a:ext cx="991873" cy="1029383"/>
            </a:xfrm>
            <a:prstGeom prst="rect">
              <a:avLst/>
            </a:prstGeom>
          </p:spPr>
          <p:txBody>
            <a:bodyPr lIns="50800" tIns="50800" rIns="50800" bIns="50800" rtlCol="0" anchor="ctr"/>
            <a:lstStyle/>
            <a:p>
              <a:pPr algn="ctr">
                <a:lnSpc>
                  <a:spcPts val="3483"/>
                </a:lnSpc>
              </a:pPr>
              <a:endParaRPr/>
            </a:p>
          </p:txBody>
        </p:sp>
      </p:grpSp>
      <p:sp>
        <p:nvSpPr>
          <p:cNvPr id="5" name="AutoShape 5"/>
          <p:cNvSpPr/>
          <p:nvPr/>
        </p:nvSpPr>
        <p:spPr>
          <a:xfrm flipV="1">
            <a:off x="3133964" y="4640463"/>
            <a:ext cx="2203125" cy="0"/>
          </a:xfrm>
          <a:prstGeom prst="line">
            <a:avLst/>
          </a:prstGeom>
          <a:ln w="38100" cap="flat">
            <a:solidFill>
              <a:srgbClr val="FFFFFF"/>
            </a:solidFill>
            <a:prstDash val="solid"/>
            <a:headEnd type="none" w="sm" len="sm"/>
            <a:tailEnd type="none" w="sm" len="sm"/>
          </a:ln>
        </p:spPr>
      </p:sp>
      <p:grpSp>
        <p:nvGrpSpPr>
          <p:cNvPr id="6" name="Group 6"/>
          <p:cNvGrpSpPr/>
          <p:nvPr/>
        </p:nvGrpSpPr>
        <p:grpSpPr>
          <a:xfrm>
            <a:off x="5844564" y="3084143"/>
            <a:ext cx="2613061" cy="2611507"/>
            <a:chOff x="0" y="0"/>
            <a:chExt cx="991873" cy="991283"/>
          </a:xfrm>
        </p:grpSpPr>
        <p:sp>
          <p:nvSpPr>
            <p:cNvPr id="7" name="Freeform 7"/>
            <p:cNvSpPr/>
            <p:nvPr/>
          </p:nvSpPr>
          <p:spPr>
            <a:xfrm>
              <a:off x="0" y="0"/>
              <a:ext cx="991873" cy="991283"/>
            </a:xfrm>
            <a:custGeom>
              <a:avLst/>
              <a:gdLst/>
              <a:ahLst/>
              <a:cxnLst/>
              <a:rect l="l" t="t" r="r" b="b"/>
              <a:pathLst>
                <a:path w="991873" h="991283">
                  <a:moveTo>
                    <a:pt x="0" y="0"/>
                  </a:moveTo>
                  <a:lnTo>
                    <a:pt x="991873" y="0"/>
                  </a:lnTo>
                  <a:lnTo>
                    <a:pt x="991873" y="991283"/>
                  </a:lnTo>
                  <a:lnTo>
                    <a:pt x="0" y="991283"/>
                  </a:lnTo>
                  <a:close/>
                </a:path>
              </a:pathLst>
            </a:custGeom>
            <a:solidFill>
              <a:srgbClr val="145DA0"/>
            </a:solidFill>
            <a:ln w="9525" cap="sq">
              <a:solidFill>
                <a:srgbClr val="FFFFFF"/>
              </a:solidFill>
              <a:prstDash val="solid"/>
              <a:miter/>
            </a:ln>
          </p:spPr>
        </p:sp>
        <p:sp>
          <p:nvSpPr>
            <p:cNvPr id="8" name="TextBox 8"/>
            <p:cNvSpPr txBox="1"/>
            <p:nvPr/>
          </p:nvSpPr>
          <p:spPr>
            <a:xfrm>
              <a:off x="0" y="-38100"/>
              <a:ext cx="991873" cy="1029383"/>
            </a:xfrm>
            <a:prstGeom prst="rect">
              <a:avLst/>
            </a:prstGeom>
          </p:spPr>
          <p:txBody>
            <a:bodyPr lIns="50800" tIns="50800" rIns="50800" bIns="50800" rtlCol="0" anchor="ctr"/>
            <a:lstStyle/>
            <a:p>
              <a:pPr algn="ctr">
                <a:lnSpc>
                  <a:spcPts val="3483"/>
                </a:lnSpc>
              </a:pPr>
              <a:endParaRPr/>
            </a:p>
          </p:txBody>
        </p:sp>
      </p:grpSp>
      <p:sp>
        <p:nvSpPr>
          <p:cNvPr id="9" name="AutoShape 9"/>
          <p:cNvSpPr/>
          <p:nvPr/>
        </p:nvSpPr>
        <p:spPr>
          <a:xfrm flipV="1">
            <a:off x="5991861" y="4640463"/>
            <a:ext cx="2203125" cy="0"/>
          </a:xfrm>
          <a:prstGeom prst="line">
            <a:avLst/>
          </a:prstGeom>
          <a:ln w="38100" cap="flat">
            <a:solidFill>
              <a:srgbClr val="FFFFFF"/>
            </a:solidFill>
            <a:prstDash val="solid"/>
            <a:headEnd type="none" w="sm" len="sm"/>
            <a:tailEnd type="none" w="sm" len="sm"/>
          </a:ln>
        </p:spPr>
      </p:sp>
      <p:grpSp>
        <p:nvGrpSpPr>
          <p:cNvPr id="10" name="Group 10"/>
          <p:cNvGrpSpPr/>
          <p:nvPr/>
        </p:nvGrpSpPr>
        <p:grpSpPr>
          <a:xfrm>
            <a:off x="2986667" y="5870734"/>
            <a:ext cx="2613061" cy="2611507"/>
            <a:chOff x="0" y="0"/>
            <a:chExt cx="991873" cy="991283"/>
          </a:xfrm>
        </p:grpSpPr>
        <p:sp>
          <p:nvSpPr>
            <p:cNvPr id="11" name="Freeform 11"/>
            <p:cNvSpPr/>
            <p:nvPr/>
          </p:nvSpPr>
          <p:spPr>
            <a:xfrm>
              <a:off x="0" y="0"/>
              <a:ext cx="991873" cy="991283"/>
            </a:xfrm>
            <a:custGeom>
              <a:avLst/>
              <a:gdLst/>
              <a:ahLst/>
              <a:cxnLst/>
              <a:rect l="l" t="t" r="r" b="b"/>
              <a:pathLst>
                <a:path w="991873" h="991283">
                  <a:moveTo>
                    <a:pt x="0" y="0"/>
                  </a:moveTo>
                  <a:lnTo>
                    <a:pt x="991873" y="0"/>
                  </a:lnTo>
                  <a:lnTo>
                    <a:pt x="991873" y="991283"/>
                  </a:lnTo>
                  <a:lnTo>
                    <a:pt x="0" y="991283"/>
                  </a:lnTo>
                  <a:close/>
                </a:path>
              </a:pathLst>
            </a:custGeom>
            <a:solidFill>
              <a:srgbClr val="145DA0"/>
            </a:solidFill>
            <a:ln w="9525" cap="sq">
              <a:solidFill>
                <a:srgbClr val="FFFFFF"/>
              </a:solidFill>
              <a:prstDash val="solid"/>
              <a:miter/>
            </a:ln>
          </p:spPr>
        </p:sp>
        <p:sp>
          <p:nvSpPr>
            <p:cNvPr id="12" name="TextBox 12"/>
            <p:cNvSpPr txBox="1"/>
            <p:nvPr/>
          </p:nvSpPr>
          <p:spPr>
            <a:xfrm>
              <a:off x="0" y="-38100"/>
              <a:ext cx="991873" cy="1029383"/>
            </a:xfrm>
            <a:prstGeom prst="rect">
              <a:avLst/>
            </a:prstGeom>
          </p:spPr>
          <p:txBody>
            <a:bodyPr lIns="50800" tIns="50800" rIns="50800" bIns="50800" rtlCol="0" anchor="ctr"/>
            <a:lstStyle/>
            <a:p>
              <a:pPr algn="ctr">
                <a:lnSpc>
                  <a:spcPts val="3483"/>
                </a:lnSpc>
              </a:pPr>
              <a:endParaRPr/>
            </a:p>
          </p:txBody>
        </p:sp>
      </p:grpSp>
      <p:sp>
        <p:nvSpPr>
          <p:cNvPr id="13" name="AutoShape 13"/>
          <p:cNvSpPr/>
          <p:nvPr/>
        </p:nvSpPr>
        <p:spPr>
          <a:xfrm flipV="1">
            <a:off x="3133964" y="7427054"/>
            <a:ext cx="2203125" cy="0"/>
          </a:xfrm>
          <a:prstGeom prst="line">
            <a:avLst/>
          </a:prstGeom>
          <a:ln w="38100" cap="flat">
            <a:solidFill>
              <a:srgbClr val="FFFFFF"/>
            </a:solidFill>
            <a:prstDash val="solid"/>
            <a:headEnd type="none" w="sm" len="sm"/>
            <a:tailEnd type="none" w="sm" len="sm"/>
          </a:ln>
        </p:spPr>
      </p:sp>
      <p:grpSp>
        <p:nvGrpSpPr>
          <p:cNvPr id="14" name="Group 14"/>
          <p:cNvGrpSpPr/>
          <p:nvPr/>
        </p:nvGrpSpPr>
        <p:grpSpPr>
          <a:xfrm>
            <a:off x="5844564" y="5870734"/>
            <a:ext cx="2613061" cy="2611507"/>
            <a:chOff x="0" y="0"/>
            <a:chExt cx="991873" cy="991283"/>
          </a:xfrm>
        </p:grpSpPr>
        <p:sp>
          <p:nvSpPr>
            <p:cNvPr id="15" name="Freeform 15"/>
            <p:cNvSpPr/>
            <p:nvPr/>
          </p:nvSpPr>
          <p:spPr>
            <a:xfrm>
              <a:off x="0" y="0"/>
              <a:ext cx="991873" cy="991283"/>
            </a:xfrm>
            <a:custGeom>
              <a:avLst/>
              <a:gdLst/>
              <a:ahLst/>
              <a:cxnLst/>
              <a:rect l="l" t="t" r="r" b="b"/>
              <a:pathLst>
                <a:path w="991873" h="991283">
                  <a:moveTo>
                    <a:pt x="0" y="0"/>
                  </a:moveTo>
                  <a:lnTo>
                    <a:pt x="991873" y="0"/>
                  </a:lnTo>
                  <a:lnTo>
                    <a:pt x="991873" y="991283"/>
                  </a:lnTo>
                  <a:lnTo>
                    <a:pt x="0" y="991283"/>
                  </a:lnTo>
                  <a:close/>
                </a:path>
              </a:pathLst>
            </a:custGeom>
            <a:solidFill>
              <a:srgbClr val="145DA0"/>
            </a:solidFill>
            <a:ln w="9525" cap="sq">
              <a:solidFill>
                <a:srgbClr val="FFFFFF"/>
              </a:solidFill>
              <a:prstDash val="solid"/>
              <a:miter/>
            </a:ln>
          </p:spPr>
        </p:sp>
        <p:sp>
          <p:nvSpPr>
            <p:cNvPr id="16" name="TextBox 16"/>
            <p:cNvSpPr txBox="1"/>
            <p:nvPr/>
          </p:nvSpPr>
          <p:spPr>
            <a:xfrm>
              <a:off x="0" y="-38100"/>
              <a:ext cx="991873" cy="1029383"/>
            </a:xfrm>
            <a:prstGeom prst="rect">
              <a:avLst/>
            </a:prstGeom>
          </p:spPr>
          <p:txBody>
            <a:bodyPr lIns="50800" tIns="50800" rIns="50800" bIns="50800" rtlCol="0" anchor="ctr"/>
            <a:lstStyle/>
            <a:p>
              <a:pPr algn="ctr">
                <a:lnSpc>
                  <a:spcPts val="3483"/>
                </a:lnSpc>
              </a:pPr>
              <a:endParaRPr/>
            </a:p>
          </p:txBody>
        </p:sp>
      </p:grpSp>
      <p:sp>
        <p:nvSpPr>
          <p:cNvPr id="17" name="AutoShape 17"/>
          <p:cNvSpPr/>
          <p:nvPr/>
        </p:nvSpPr>
        <p:spPr>
          <a:xfrm flipV="1">
            <a:off x="5991861" y="7427054"/>
            <a:ext cx="2203125" cy="0"/>
          </a:xfrm>
          <a:prstGeom prst="line">
            <a:avLst/>
          </a:prstGeom>
          <a:ln w="38100" cap="flat">
            <a:solidFill>
              <a:srgbClr val="FFFFFF"/>
            </a:solidFill>
            <a:prstDash val="solid"/>
            <a:headEnd type="none" w="sm" len="sm"/>
            <a:tailEnd type="none" w="sm" len="sm"/>
          </a:ln>
        </p:spPr>
      </p:sp>
      <p:grpSp>
        <p:nvGrpSpPr>
          <p:cNvPr id="18" name="Group 18"/>
          <p:cNvGrpSpPr>
            <a:grpSpLocks noChangeAspect="1"/>
          </p:cNvGrpSpPr>
          <p:nvPr/>
        </p:nvGrpSpPr>
        <p:grpSpPr>
          <a:xfrm>
            <a:off x="10000675" y="1509629"/>
            <a:ext cx="6992751" cy="8074770"/>
            <a:chOff x="0" y="0"/>
            <a:chExt cx="5499100" cy="6350000"/>
          </a:xfrm>
        </p:grpSpPr>
        <p:sp>
          <p:nvSpPr>
            <p:cNvPr id="19" name="Freeform 19"/>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id="20" name="Group 20"/>
          <p:cNvGrpSpPr>
            <a:grpSpLocks noChangeAspect="1"/>
          </p:cNvGrpSpPr>
          <p:nvPr/>
        </p:nvGrpSpPr>
        <p:grpSpPr>
          <a:xfrm>
            <a:off x="10143550" y="1698193"/>
            <a:ext cx="6697476" cy="7733806"/>
            <a:chOff x="0" y="0"/>
            <a:chExt cx="5499100" cy="6350000"/>
          </a:xfrm>
        </p:grpSpPr>
        <p:sp>
          <p:nvSpPr>
            <p:cNvPr id="21" name="Freeform 21"/>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r="-36659"/>
              </a:stretch>
            </a:blipFill>
          </p:spPr>
        </p:sp>
      </p:grpSp>
      <p:grpSp>
        <p:nvGrpSpPr>
          <p:cNvPr id="22" name="Group 22"/>
          <p:cNvGrpSpPr/>
          <p:nvPr/>
        </p:nvGrpSpPr>
        <p:grpSpPr>
          <a:xfrm>
            <a:off x="8705275" y="3084143"/>
            <a:ext cx="2613061" cy="2611507"/>
            <a:chOff x="0" y="0"/>
            <a:chExt cx="991873" cy="991283"/>
          </a:xfrm>
        </p:grpSpPr>
        <p:sp>
          <p:nvSpPr>
            <p:cNvPr id="23" name="Freeform 23"/>
            <p:cNvSpPr/>
            <p:nvPr/>
          </p:nvSpPr>
          <p:spPr>
            <a:xfrm>
              <a:off x="0" y="0"/>
              <a:ext cx="991873" cy="991283"/>
            </a:xfrm>
            <a:custGeom>
              <a:avLst/>
              <a:gdLst/>
              <a:ahLst/>
              <a:cxnLst/>
              <a:rect l="l" t="t" r="r" b="b"/>
              <a:pathLst>
                <a:path w="991873" h="991283">
                  <a:moveTo>
                    <a:pt x="0" y="0"/>
                  </a:moveTo>
                  <a:lnTo>
                    <a:pt x="991873" y="0"/>
                  </a:lnTo>
                  <a:lnTo>
                    <a:pt x="991873" y="991283"/>
                  </a:lnTo>
                  <a:lnTo>
                    <a:pt x="0" y="991283"/>
                  </a:lnTo>
                  <a:close/>
                </a:path>
              </a:pathLst>
            </a:custGeom>
            <a:solidFill>
              <a:srgbClr val="145DA0"/>
            </a:solidFill>
            <a:ln w="9525" cap="sq">
              <a:solidFill>
                <a:srgbClr val="FFFFFF"/>
              </a:solidFill>
              <a:prstDash val="solid"/>
              <a:miter/>
            </a:ln>
          </p:spPr>
        </p:sp>
        <p:sp>
          <p:nvSpPr>
            <p:cNvPr id="24" name="TextBox 24"/>
            <p:cNvSpPr txBox="1"/>
            <p:nvPr/>
          </p:nvSpPr>
          <p:spPr>
            <a:xfrm>
              <a:off x="0" y="-38100"/>
              <a:ext cx="991873" cy="1029383"/>
            </a:xfrm>
            <a:prstGeom prst="rect">
              <a:avLst/>
            </a:prstGeom>
          </p:spPr>
          <p:txBody>
            <a:bodyPr lIns="50800" tIns="50800" rIns="50800" bIns="50800" rtlCol="0" anchor="ctr"/>
            <a:lstStyle/>
            <a:p>
              <a:pPr algn="ctr">
                <a:lnSpc>
                  <a:spcPts val="3483"/>
                </a:lnSpc>
              </a:pPr>
              <a:endParaRPr/>
            </a:p>
          </p:txBody>
        </p:sp>
      </p:grpSp>
      <p:sp>
        <p:nvSpPr>
          <p:cNvPr id="25" name="AutoShape 25"/>
          <p:cNvSpPr/>
          <p:nvPr/>
        </p:nvSpPr>
        <p:spPr>
          <a:xfrm flipV="1">
            <a:off x="8852572" y="4640463"/>
            <a:ext cx="2203125" cy="0"/>
          </a:xfrm>
          <a:prstGeom prst="line">
            <a:avLst/>
          </a:prstGeom>
          <a:ln w="38100" cap="flat">
            <a:solidFill>
              <a:srgbClr val="FFFFFF"/>
            </a:solidFill>
            <a:prstDash val="solid"/>
            <a:headEnd type="none" w="sm" len="sm"/>
            <a:tailEnd type="none" w="sm" len="sm"/>
          </a:ln>
        </p:spPr>
      </p:sp>
      <p:grpSp>
        <p:nvGrpSpPr>
          <p:cNvPr id="26" name="Group 26"/>
          <p:cNvGrpSpPr/>
          <p:nvPr/>
        </p:nvGrpSpPr>
        <p:grpSpPr>
          <a:xfrm>
            <a:off x="8705275" y="5870734"/>
            <a:ext cx="2613061" cy="2611507"/>
            <a:chOff x="0" y="0"/>
            <a:chExt cx="991873" cy="991283"/>
          </a:xfrm>
        </p:grpSpPr>
        <p:sp>
          <p:nvSpPr>
            <p:cNvPr id="27" name="Freeform 27"/>
            <p:cNvSpPr/>
            <p:nvPr/>
          </p:nvSpPr>
          <p:spPr>
            <a:xfrm>
              <a:off x="0" y="0"/>
              <a:ext cx="991873" cy="991283"/>
            </a:xfrm>
            <a:custGeom>
              <a:avLst/>
              <a:gdLst/>
              <a:ahLst/>
              <a:cxnLst/>
              <a:rect l="l" t="t" r="r" b="b"/>
              <a:pathLst>
                <a:path w="991873" h="991283">
                  <a:moveTo>
                    <a:pt x="0" y="0"/>
                  </a:moveTo>
                  <a:lnTo>
                    <a:pt x="991873" y="0"/>
                  </a:lnTo>
                  <a:lnTo>
                    <a:pt x="991873" y="991283"/>
                  </a:lnTo>
                  <a:lnTo>
                    <a:pt x="0" y="991283"/>
                  </a:lnTo>
                  <a:close/>
                </a:path>
              </a:pathLst>
            </a:custGeom>
            <a:solidFill>
              <a:srgbClr val="145DA0"/>
            </a:solidFill>
            <a:ln w="9525" cap="sq">
              <a:solidFill>
                <a:srgbClr val="FFFFFF"/>
              </a:solidFill>
              <a:prstDash val="solid"/>
              <a:miter/>
            </a:ln>
          </p:spPr>
        </p:sp>
        <p:sp>
          <p:nvSpPr>
            <p:cNvPr id="28" name="TextBox 28"/>
            <p:cNvSpPr txBox="1"/>
            <p:nvPr/>
          </p:nvSpPr>
          <p:spPr>
            <a:xfrm>
              <a:off x="0" y="-38100"/>
              <a:ext cx="991873" cy="1029383"/>
            </a:xfrm>
            <a:prstGeom prst="rect">
              <a:avLst/>
            </a:prstGeom>
          </p:spPr>
          <p:txBody>
            <a:bodyPr lIns="50800" tIns="50800" rIns="50800" bIns="50800" rtlCol="0" anchor="ctr"/>
            <a:lstStyle/>
            <a:p>
              <a:pPr algn="ctr">
                <a:lnSpc>
                  <a:spcPts val="3483"/>
                </a:lnSpc>
              </a:pPr>
              <a:endParaRPr/>
            </a:p>
          </p:txBody>
        </p:sp>
      </p:grpSp>
      <p:sp>
        <p:nvSpPr>
          <p:cNvPr id="29" name="AutoShape 29"/>
          <p:cNvSpPr/>
          <p:nvPr/>
        </p:nvSpPr>
        <p:spPr>
          <a:xfrm flipV="1">
            <a:off x="8852572" y="7427054"/>
            <a:ext cx="2203125" cy="0"/>
          </a:xfrm>
          <a:prstGeom prst="line">
            <a:avLst/>
          </a:prstGeom>
          <a:ln w="38100" cap="flat">
            <a:solidFill>
              <a:srgbClr val="FFFFFF"/>
            </a:solidFill>
            <a:prstDash val="solid"/>
            <a:headEnd type="none" w="sm" len="sm"/>
            <a:tailEnd type="none" w="sm" len="sm"/>
          </a:ln>
        </p:spPr>
      </p:sp>
      <p:sp>
        <p:nvSpPr>
          <p:cNvPr id="30" name="Freeform 30"/>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TextBox 31"/>
          <p:cNvSpPr txBox="1"/>
          <p:nvPr/>
        </p:nvSpPr>
        <p:spPr>
          <a:xfrm>
            <a:off x="2986667" y="1698193"/>
            <a:ext cx="8437330" cy="1214499"/>
          </a:xfrm>
          <a:prstGeom prst="rect">
            <a:avLst/>
          </a:prstGeom>
        </p:spPr>
        <p:txBody>
          <a:bodyPr lIns="0" tIns="0" rIns="0" bIns="0" rtlCol="0" anchor="t">
            <a:spAutoFit/>
          </a:bodyPr>
          <a:lstStyle/>
          <a:p>
            <a:pPr marL="0" lvl="0" indent="0" algn="ctr">
              <a:lnSpc>
                <a:spcPts val="9625"/>
              </a:lnSpc>
              <a:spcBef>
                <a:spcPct val="0"/>
              </a:spcBef>
            </a:pPr>
            <a:r>
              <a:rPr lang="en-US" sz="8020" b="1" u="none" strike="noStrike">
                <a:solidFill>
                  <a:srgbClr val="56AEFF"/>
                </a:solidFill>
                <a:latin typeface="Now Bold"/>
                <a:ea typeface="Now Bold"/>
                <a:cs typeface="Now Bold"/>
                <a:sym typeface="Now Bold"/>
              </a:rPr>
              <a:t>CONTENIDO</a:t>
            </a:r>
          </a:p>
        </p:txBody>
      </p:sp>
      <p:sp>
        <p:nvSpPr>
          <p:cNvPr id="32" name="TextBox 32"/>
          <p:cNvSpPr txBox="1"/>
          <p:nvPr/>
        </p:nvSpPr>
        <p:spPr>
          <a:xfrm>
            <a:off x="3133964" y="4795854"/>
            <a:ext cx="2318467" cy="64264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Resumen del proyecto</a:t>
            </a:r>
          </a:p>
        </p:txBody>
      </p:sp>
      <p:sp>
        <p:nvSpPr>
          <p:cNvPr id="33" name="TextBox 33"/>
          <p:cNvSpPr txBox="1"/>
          <p:nvPr/>
        </p:nvSpPr>
        <p:spPr>
          <a:xfrm>
            <a:off x="3447970" y="3225902"/>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01</a:t>
            </a:r>
          </a:p>
        </p:txBody>
      </p:sp>
      <p:sp>
        <p:nvSpPr>
          <p:cNvPr id="34" name="TextBox 34"/>
          <p:cNvSpPr txBox="1"/>
          <p:nvPr/>
        </p:nvSpPr>
        <p:spPr>
          <a:xfrm>
            <a:off x="5991861" y="4795854"/>
            <a:ext cx="2318467" cy="64264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Objetivos Del Proyecto</a:t>
            </a:r>
          </a:p>
        </p:txBody>
      </p:sp>
      <p:sp>
        <p:nvSpPr>
          <p:cNvPr id="35" name="TextBox 35"/>
          <p:cNvSpPr txBox="1"/>
          <p:nvPr/>
        </p:nvSpPr>
        <p:spPr>
          <a:xfrm>
            <a:off x="6305867" y="3225902"/>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02</a:t>
            </a:r>
          </a:p>
        </p:txBody>
      </p:sp>
      <p:sp>
        <p:nvSpPr>
          <p:cNvPr id="36" name="TextBox 36"/>
          <p:cNvSpPr txBox="1"/>
          <p:nvPr/>
        </p:nvSpPr>
        <p:spPr>
          <a:xfrm>
            <a:off x="3133964" y="7582446"/>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Evidencias</a:t>
            </a:r>
          </a:p>
        </p:txBody>
      </p:sp>
      <p:sp>
        <p:nvSpPr>
          <p:cNvPr id="37" name="TextBox 37"/>
          <p:cNvSpPr txBox="1"/>
          <p:nvPr/>
        </p:nvSpPr>
        <p:spPr>
          <a:xfrm>
            <a:off x="3447970" y="6012493"/>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04</a:t>
            </a:r>
          </a:p>
        </p:txBody>
      </p:sp>
      <p:sp>
        <p:nvSpPr>
          <p:cNvPr id="38" name="TextBox 38"/>
          <p:cNvSpPr txBox="1"/>
          <p:nvPr/>
        </p:nvSpPr>
        <p:spPr>
          <a:xfrm>
            <a:off x="5991861" y="7582446"/>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Carta Gantt</a:t>
            </a:r>
          </a:p>
        </p:txBody>
      </p:sp>
      <p:sp>
        <p:nvSpPr>
          <p:cNvPr id="39" name="TextBox 39"/>
          <p:cNvSpPr txBox="1"/>
          <p:nvPr/>
        </p:nvSpPr>
        <p:spPr>
          <a:xfrm>
            <a:off x="6305867" y="6012493"/>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05</a:t>
            </a:r>
          </a:p>
        </p:txBody>
      </p:sp>
      <p:sp>
        <p:nvSpPr>
          <p:cNvPr id="40" name="TextBox 40"/>
          <p:cNvSpPr txBox="1"/>
          <p:nvPr/>
        </p:nvSpPr>
        <p:spPr>
          <a:xfrm>
            <a:off x="8852572" y="4795854"/>
            <a:ext cx="2318467" cy="64264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Metodologia Del Proyecto</a:t>
            </a:r>
          </a:p>
        </p:txBody>
      </p:sp>
      <p:sp>
        <p:nvSpPr>
          <p:cNvPr id="41" name="TextBox 41"/>
          <p:cNvSpPr txBox="1"/>
          <p:nvPr/>
        </p:nvSpPr>
        <p:spPr>
          <a:xfrm>
            <a:off x="9166578" y="3225902"/>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03</a:t>
            </a:r>
          </a:p>
        </p:txBody>
      </p:sp>
      <p:sp>
        <p:nvSpPr>
          <p:cNvPr id="42" name="TextBox 42"/>
          <p:cNvSpPr txBox="1"/>
          <p:nvPr/>
        </p:nvSpPr>
        <p:spPr>
          <a:xfrm>
            <a:off x="8852572" y="7582446"/>
            <a:ext cx="2318467" cy="642646"/>
          </a:xfrm>
          <a:prstGeom prst="rect">
            <a:avLst/>
          </a:prstGeom>
        </p:spPr>
        <p:txBody>
          <a:bodyPr lIns="0" tIns="0" rIns="0" bIns="0" rtlCol="0" anchor="t">
            <a:spAutoFit/>
          </a:bodyPr>
          <a:lstStyle/>
          <a:p>
            <a:pPr algn="ctr">
              <a:lnSpc>
                <a:spcPts val="2605"/>
              </a:lnSpc>
            </a:pPr>
            <a:r>
              <a:rPr lang="en-US" sz="1887">
                <a:solidFill>
                  <a:srgbClr val="FFFFFF"/>
                </a:solidFill>
                <a:latin typeface="DM Sans"/>
                <a:ea typeface="DM Sans"/>
                <a:cs typeface="DM Sans"/>
                <a:sym typeface="DM Sans"/>
              </a:rPr>
              <a:t>Nuestro </a:t>
            </a:r>
          </a:p>
          <a:p>
            <a:pPr algn="ctr">
              <a:lnSpc>
                <a:spcPts val="2605"/>
              </a:lnSpc>
            </a:pPr>
            <a:r>
              <a:rPr lang="en-US" sz="1887">
                <a:solidFill>
                  <a:srgbClr val="FFFFFF"/>
                </a:solidFill>
                <a:latin typeface="DM Sans"/>
                <a:ea typeface="DM Sans"/>
                <a:cs typeface="DM Sans"/>
                <a:sym typeface="DM Sans"/>
              </a:rPr>
              <a:t>equipo</a:t>
            </a:r>
          </a:p>
        </p:txBody>
      </p:sp>
      <p:sp>
        <p:nvSpPr>
          <p:cNvPr id="43" name="TextBox 43"/>
          <p:cNvSpPr txBox="1"/>
          <p:nvPr/>
        </p:nvSpPr>
        <p:spPr>
          <a:xfrm>
            <a:off x="9166578" y="6012493"/>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2395460" y="3605653"/>
            <a:ext cx="2455334" cy="3780786"/>
            <a:chOff x="0" y="0"/>
            <a:chExt cx="862412" cy="1327963"/>
          </a:xfrm>
        </p:grpSpPr>
        <p:sp>
          <p:nvSpPr>
            <p:cNvPr id="3" name="Freeform 3"/>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sp>
        <p:sp>
          <p:nvSpPr>
            <p:cNvPr id="4" name="TextBox 4"/>
            <p:cNvSpPr txBox="1"/>
            <p:nvPr/>
          </p:nvSpPr>
          <p:spPr>
            <a:xfrm>
              <a:off x="0" y="-47625"/>
              <a:ext cx="862412" cy="1375588"/>
            </a:xfrm>
            <a:prstGeom prst="rect">
              <a:avLst/>
            </a:prstGeom>
          </p:spPr>
          <p:txBody>
            <a:bodyPr lIns="50800" tIns="50800" rIns="50800" bIns="50800" rtlCol="0" anchor="ctr"/>
            <a:lstStyle/>
            <a:p>
              <a:pPr algn="ctr">
                <a:lnSpc>
                  <a:spcPts val="3360"/>
                </a:lnSpc>
              </a:pPr>
              <a:endParaRPr/>
            </a:p>
          </p:txBody>
        </p:sp>
      </p:grpSp>
      <p:grpSp>
        <p:nvGrpSpPr>
          <p:cNvPr id="5" name="Group 5"/>
          <p:cNvGrpSpPr/>
          <p:nvPr/>
        </p:nvGrpSpPr>
        <p:grpSpPr>
          <a:xfrm>
            <a:off x="7686953" y="3605653"/>
            <a:ext cx="2455334" cy="3780786"/>
            <a:chOff x="0" y="0"/>
            <a:chExt cx="862412" cy="1327963"/>
          </a:xfrm>
        </p:grpSpPr>
        <p:sp>
          <p:nvSpPr>
            <p:cNvPr id="6" name="Freeform 6"/>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sp>
        <p:sp>
          <p:nvSpPr>
            <p:cNvPr id="7" name="TextBox 7"/>
            <p:cNvSpPr txBox="1"/>
            <p:nvPr/>
          </p:nvSpPr>
          <p:spPr>
            <a:xfrm>
              <a:off x="0" y="-47625"/>
              <a:ext cx="862412" cy="1375588"/>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8" name="Group 8"/>
          <p:cNvGrpSpPr/>
          <p:nvPr/>
        </p:nvGrpSpPr>
        <p:grpSpPr>
          <a:xfrm>
            <a:off x="12837498" y="3605653"/>
            <a:ext cx="2455334" cy="3780786"/>
            <a:chOff x="0" y="0"/>
            <a:chExt cx="862412" cy="1327963"/>
          </a:xfrm>
        </p:grpSpPr>
        <p:sp>
          <p:nvSpPr>
            <p:cNvPr id="9" name="Freeform 9"/>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sp>
        <p:sp>
          <p:nvSpPr>
            <p:cNvPr id="10" name="TextBox 10"/>
            <p:cNvSpPr txBox="1"/>
            <p:nvPr/>
          </p:nvSpPr>
          <p:spPr>
            <a:xfrm>
              <a:off x="0" y="-47625"/>
              <a:ext cx="862412" cy="1375588"/>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11" name="Freeform 11"/>
          <p:cNvSpPr/>
          <p:nvPr/>
        </p:nvSpPr>
        <p:spPr>
          <a:xfrm>
            <a:off x="2395460" y="7386438"/>
            <a:ext cx="2455334" cy="260022"/>
          </a:xfrm>
          <a:custGeom>
            <a:avLst/>
            <a:gdLst/>
            <a:ahLst/>
            <a:cxnLst/>
            <a:rect l="l" t="t" r="r" b="b"/>
            <a:pathLst>
              <a:path w="2455334" h="260022">
                <a:moveTo>
                  <a:pt x="0" y="0"/>
                </a:moveTo>
                <a:lnTo>
                  <a:pt x="2455334" y="0"/>
                </a:lnTo>
                <a:lnTo>
                  <a:pt x="2455334" y="260022"/>
                </a:lnTo>
                <a:lnTo>
                  <a:pt x="0" y="260022"/>
                </a:lnTo>
                <a:lnTo>
                  <a:pt x="0" y="0"/>
                </a:lnTo>
                <a:close/>
              </a:path>
            </a:pathLst>
          </a:custGeom>
          <a:blipFill>
            <a:blip r:embed="rId2"/>
            <a:stretch>
              <a:fillRect t="-86495"/>
            </a:stretch>
          </a:blipFill>
        </p:spPr>
      </p:sp>
      <p:sp>
        <p:nvSpPr>
          <p:cNvPr id="12" name="Freeform 12"/>
          <p:cNvSpPr/>
          <p:nvPr/>
        </p:nvSpPr>
        <p:spPr>
          <a:xfrm>
            <a:off x="7686953" y="7386438"/>
            <a:ext cx="2455334" cy="260022"/>
          </a:xfrm>
          <a:custGeom>
            <a:avLst/>
            <a:gdLst/>
            <a:ahLst/>
            <a:cxnLst/>
            <a:rect l="l" t="t" r="r" b="b"/>
            <a:pathLst>
              <a:path w="2455334" h="260022">
                <a:moveTo>
                  <a:pt x="0" y="0"/>
                </a:moveTo>
                <a:lnTo>
                  <a:pt x="2455334" y="0"/>
                </a:lnTo>
                <a:lnTo>
                  <a:pt x="2455334" y="260022"/>
                </a:lnTo>
                <a:lnTo>
                  <a:pt x="0" y="260022"/>
                </a:lnTo>
                <a:lnTo>
                  <a:pt x="0" y="0"/>
                </a:lnTo>
                <a:close/>
              </a:path>
            </a:pathLst>
          </a:custGeom>
          <a:blipFill>
            <a:blip r:embed="rId2"/>
            <a:stretch>
              <a:fillRect t="-86495"/>
            </a:stretch>
          </a:blipFill>
        </p:spPr>
      </p:sp>
      <p:sp>
        <p:nvSpPr>
          <p:cNvPr id="13" name="Freeform 13"/>
          <p:cNvSpPr/>
          <p:nvPr/>
        </p:nvSpPr>
        <p:spPr>
          <a:xfrm>
            <a:off x="12837498" y="7386438"/>
            <a:ext cx="2455334" cy="260022"/>
          </a:xfrm>
          <a:custGeom>
            <a:avLst/>
            <a:gdLst/>
            <a:ahLst/>
            <a:cxnLst/>
            <a:rect l="l" t="t" r="r" b="b"/>
            <a:pathLst>
              <a:path w="2455334" h="260022">
                <a:moveTo>
                  <a:pt x="0" y="0"/>
                </a:moveTo>
                <a:lnTo>
                  <a:pt x="2455334" y="0"/>
                </a:lnTo>
                <a:lnTo>
                  <a:pt x="2455334" y="260022"/>
                </a:lnTo>
                <a:lnTo>
                  <a:pt x="0" y="260022"/>
                </a:lnTo>
                <a:lnTo>
                  <a:pt x="0" y="0"/>
                </a:lnTo>
                <a:close/>
              </a:path>
            </a:pathLst>
          </a:custGeom>
          <a:blipFill>
            <a:blip r:embed="rId2"/>
            <a:stretch>
              <a:fillRect t="-86495"/>
            </a:stretch>
          </a:blipFill>
        </p:spPr>
      </p:sp>
      <p:grpSp>
        <p:nvGrpSpPr>
          <p:cNvPr id="14" name="Group 14"/>
          <p:cNvGrpSpPr/>
          <p:nvPr/>
        </p:nvGrpSpPr>
        <p:grpSpPr>
          <a:xfrm>
            <a:off x="-690640" y="-1543050"/>
            <a:ext cx="19210521" cy="4453378"/>
            <a:chOff x="0" y="0"/>
            <a:chExt cx="5059561" cy="1172906"/>
          </a:xfrm>
        </p:grpSpPr>
        <p:sp>
          <p:nvSpPr>
            <p:cNvPr id="15" name="Freeform 15"/>
            <p:cNvSpPr/>
            <p:nvPr/>
          </p:nvSpPr>
          <p:spPr>
            <a:xfrm>
              <a:off x="0" y="0"/>
              <a:ext cx="5059561" cy="1172906"/>
            </a:xfrm>
            <a:custGeom>
              <a:avLst/>
              <a:gdLst/>
              <a:ahLst/>
              <a:cxnLst/>
              <a:rect l="l" t="t" r="r" b="b"/>
              <a:pathLst>
                <a:path w="5059561" h="1172906">
                  <a:moveTo>
                    <a:pt x="0" y="0"/>
                  </a:moveTo>
                  <a:lnTo>
                    <a:pt x="5059561" y="0"/>
                  </a:lnTo>
                  <a:lnTo>
                    <a:pt x="5059561" y="1172906"/>
                  </a:lnTo>
                  <a:lnTo>
                    <a:pt x="0" y="1172906"/>
                  </a:lnTo>
                  <a:close/>
                </a:path>
              </a:pathLst>
            </a:custGeom>
            <a:solidFill>
              <a:srgbClr val="051D40"/>
            </a:solidFill>
          </p:spPr>
        </p:sp>
        <p:sp>
          <p:nvSpPr>
            <p:cNvPr id="16" name="TextBox 16"/>
            <p:cNvSpPr txBox="1"/>
            <p:nvPr/>
          </p:nvSpPr>
          <p:spPr>
            <a:xfrm>
              <a:off x="0" y="-38100"/>
              <a:ext cx="5059561" cy="1211006"/>
            </a:xfrm>
            <a:prstGeom prst="rect">
              <a:avLst/>
            </a:prstGeom>
          </p:spPr>
          <p:txBody>
            <a:bodyPr lIns="50800" tIns="50800" rIns="50800" bIns="50800" rtlCol="0" anchor="ctr"/>
            <a:lstStyle/>
            <a:p>
              <a:pPr algn="ctr">
                <a:lnSpc>
                  <a:spcPts val="2605"/>
                </a:lnSpc>
              </a:pPr>
              <a:endParaRPr/>
            </a:p>
          </p:txBody>
        </p:sp>
      </p:grpSp>
      <p:sp>
        <p:nvSpPr>
          <p:cNvPr id="17" name="TextBox 17"/>
          <p:cNvSpPr txBox="1"/>
          <p:nvPr/>
        </p:nvSpPr>
        <p:spPr>
          <a:xfrm>
            <a:off x="3919280" y="1626663"/>
            <a:ext cx="10450651" cy="733425"/>
          </a:xfrm>
          <a:prstGeom prst="rect">
            <a:avLst/>
          </a:prstGeom>
        </p:spPr>
        <p:txBody>
          <a:bodyPr lIns="0" tIns="0" rIns="0" bIns="0" rtlCol="0" anchor="t">
            <a:spAutoFit/>
          </a:bodyPr>
          <a:lstStyle/>
          <a:p>
            <a:pPr marL="0" lvl="0" indent="0" algn="ctr">
              <a:lnSpc>
                <a:spcPts val="5719"/>
              </a:lnSpc>
              <a:spcBef>
                <a:spcPct val="0"/>
              </a:spcBef>
            </a:pPr>
            <a:r>
              <a:rPr lang="en-US" sz="4766" b="1" u="none" strike="noStrike">
                <a:solidFill>
                  <a:srgbClr val="FFFFFF"/>
                </a:solidFill>
                <a:latin typeface="Now Bold"/>
                <a:ea typeface="Now Bold"/>
                <a:cs typeface="Now Bold"/>
                <a:sym typeface="Now Bold"/>
              </a:rPr>
              <a:t>NUESTRO EQUIPO</a:t>
            </a:r>
          </a:p>
        </p:txBody>
      </p:sp>
      <p:sp>
        <p:nvSpPr>
          <p:cNvPr id="18" name="TextBox 18"/>
          <p:cNvSpPr txBox="1"/>
          <p:nvPr/>
        </p:nvSpPr>
        <p:spPr>
          <a:xfrm>
            <a:off x="2557069" y="5303369"/>
            <a:ext cx="2132116" cy="319737"/>
          </a:xfrm>
          <a:prstGeom prst="rect">
            <a:avLst/>
          </a:prstGeom>
        </p:spPr>
        <p:txBody>
          <a:bodyPr lIns="0" tIns="0" rIns="0" bIns="0" rtlCol="0" anchor="t">
            <a:spAutoFit/>
          </a:bodyPr>
          <a:lstStyle/>
          <a:p>
            <a:pPr algn="ctr">
              <a:lnSpc>
                <a:spcPts val="2565"/>
              </a:lnSpc>
            </a:pPr>
            <a:r>
              <a:rPr lang="en-US" sz="2137" spc="106">
                <a:solidFill>
                  <a:srgbClr val="FFFBFB"/>
                </a:solidFill>
                <a:latin typeface="DM Sans"/>
                <a:ea typeface="DM Sans"/>
                <a:cs typeface="DM Sans"/>
                <a:sym typeface="DM Sans"/>
              </a:rPr>
              <a:t>Rodrigo Rios</a:t>
            </a:r>
          </a:p>
        </p:txBody>
      </p:sp>
      <p:sp>
        <p:nvSpPr>
          <p:cNvPr id="19" name="TextBox 19"/>
          <p:cNvSpPr txBox="1"/>
          <p:nvPr/>
        </p:nvSpPr>
        <p:spPr>
          <a:xfrm>
            <a:off x="7848562" y="5303369"/>
            <a:ext cx="2132116" cy="319737"/>
          </a:xfrm>
          <a:prstGeom prst="rect">
            <a:avLst/>
          </a:prstGeom>
        </p:spPr>
        <p:txBody>
          <a:bodyPr lIns="0" tIns="0" rIns="0" bIns="0" rtlCol="0" anchor="t">
            <a:spAutoFit/>
          </a:bodyPr>
          <a:lstStyle/>
          <a:p>
            <a:pPr algn="ctr">
              <a:lnSpc>
                <a:spcPts val="2565"/>
              </a:lnSpc>
            </a:pPr>
            <a:r>
              <a:rPr lang="en-US" sz="2137" spc="106">
                <a:solidFill>
                  <a:srgbClr val="FFFBFB"/>
                </a:solidFill>
                <a:latin typeface="DM Sans"/>
                <a:ea typeface="DM Sans"/>
                <a:cs typeface="DM Sans"/>
                <a:sym typeface="DM Sans"/>
              </a:rPr>
              <a:t>Paolo Diaz</a:t>
            </a:r>
          </a:p>
        </p:txBody>
      </p:sp>
      <p:sp>
        <p:nvSpPr>
          <p:cNvPr id="20" name="TextBox 20"/>
          <p:cNvSpPr txBox="1"/>
          <p:nvPr/>
        </p:nvSpPr>
        <p:spPr>
          <a:xfrm>
            <a:off x="13280907" y="5143500"/>
            <a:ext cx="1568516" cy="639475"/>
          </a:xfrm>
          <a:prstGeom prst="rect">
            <a:avLst/>
          </a:prstGeom>
        </p:spPr>
        <p:txBody>
          <a:bodyPr lIns="0" tIns="0" rIns="0" bIns="0" rtlCol="0" anchor="t">
            <a:spAutoFit/>
          </a:bodyPr>
          <a:lstStyle/>
          <a:p>
            <a:pPr algn="ctr">
              <a:lnSpc>
                <a:spcPts val="2565"/>
              </a:lnSpc>
            </a:pPr>
            <a:r>
              <a:rPr lang="en-US" sz="2137" spc="106">
                <a:solidFill>
                  <a:srgbClr val="FFFBFB"/>
                </a:solidFill>
                <a:latin typeface="DM Sans"/>
                <a:ea typeface="DM Sans"/>
                <a:cs typeface="DM Sans"/>
                <a:sym typeface="DM Sans"/>
              </a:rPr>
              <a:t>Rafael Mallea</a:t>
            </a:r>
          </a:p>
        </p:txBody>
      </p:sp>
      <p:sp>
        <p:nvSpPr>
          <p:cNvPr id="21" name="Freeform 21"/>
          <p:cNvSpPr/>
          <p:nvPr/>
        </p:nvSpPr>
        <p:spPr>
          <a:xfrm>
            <a:off x="16804754" y="9074551"/>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a:off x="900991" y="9922935"/>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AutoShape 2"/>
          <p:cNvSpPr/>
          <p:nvPr/>
        </p:nvSpPr>
        <p:spPr>
          <a:xfrm>
            <a:off x="7159728" y="3574441"/>
            <a:ext cx="0" cy="4676296"/>
          </a:xfrm>
          <a:prstGeom prst="line">
            <a:avLst/>
          </a:prstGeom>
          <a:ln w="47625" cap="flat">
            <a:solidFill>
              <a:srgbClr val="FFFFFF"/>
            </a:solidFill>
            <a:prstDash val="solid"/>
            <a:headEnd type="none" w="sm" len="sm"/>
            <a:tailEnd type="none" w="sm" len="sm"/>
          </a:ln>
        </p:spPr>
      </p:sp>
      <p:sp>
        <p:nvSpPr>
          <p:cNvPr id="3" name="TextBox 3"/>
          <p:cNvSpPr txBox="1"/>
          <p:nvPr/>
        </p:nvSpPr>
        <p:spPr>
          <a:xfrm>
            <a:off x="7593116" y="6383146"/>
            <a:ext cx="4417659" cy="2675007"/>
          </a:xfrm>
          <a:prstGeom prst="rect">
            <a:avLst/>
          </a:prstGeom>
        </p:spPr>
        <p:txBody>
          <a:bodyPr lIns="0" tIns="0" rIns="0" bIns="0" rtlCol="0" anchor="t">
            <a:spAutoFit/>
          </a:bodyPr>
          <a:lstStyle/>
          <a:p>
            <a:pPr marL="0" lvl="0" indent="0" algn="just">
              <a:lnSpc>
                <a:spcPts val="2370"/>
              </a:lnSpc>
            </a:pPr>
            <a:r>
              <a:rPr lang="en-US" sz="2215">
                <a:solidFill>
                  <a:srgbClr val="FFFFFF"/>
                </a:solidFill>
                <a:latin typeface="DM Sans"/>
                <a:ea typeface="DM Sans"/>
                <a:cs typeface="DM Sans"/>
                <a:sym typeface="DM Sans"/>
              </a:rPr>
              <a:t>la creación de una plataforma web que digitalice y optimice las operaciones del cliente. Este servicio web no solo permitirá llegar a un público más amplio, sino que también facilitará la consolidación del negocio, llevando al cliente a un nuevo nivel de profesionalización.</a:t>
            </a:r>
          </a:p>
        </p:txBody>
      </p:sp>
      <p:sp>
        <p:nvSpPr>
          <p:cNvPr id="4" name="Freeform 4"/>
          <p:cNvSpPr/>
          <p:nvPr/>
        </p:nvSpPr>
        <p:spPr>
          <a:xfrm>
            <a:off x="9288262" y="3838895"/>
            <a:ext cx="837406" cy="1212035"/>
          </a:xfrm>
          <a:custGeom>
            <a:avLst/>
            <a:gdLst/>
            <a:ahLst/>
            <a:cxnLst/>
            <a:rect l="l" t="t" r="r" b="b"/>
            <a:pathLst>
              <a:path w="837406" h="1212035">
                <a:moveTo>
                  <a:pt x="0" y="0"/>
                </a:moveTo>
                <a:lnTo>
                  <a:pt x="837406" y="0"/>
                </a:lnTo>
                <a:lnTo>
                  <a:pt x="837406" y="1212036"/>
                </a:lnTo>
                <a:lnTo>
                  <a:pt x="0" y="12120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198148" y="3849337"/>
            <a:ext cx="1197170" cy="1210374"/>
          </a:xfrm>
          <a:custGeom>
            <a:avLst/>
            <a:gdLst/>
            <a:ahLst/>
            <a:cxnLst/>
            <a:rect l="l" t="t" r="r" b="b"/>
            <a:pathLst>
              <a:path w="1197170" h="1210374">
                <a:moveTo>
                  <a:pt x="0" y="0"/>
                </a:moveTo>
                <a:lnTo>
                  <a:pt x="1197170" y="0"/>
                </a:lnTo>
                <a:lnTo>
                  <a:pt x="1197170" y="1210374"/>
                </a:lnTo>
                <a:lnTo>
                  <a:pt x="0" y="12103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rot="-10800000">
            <a:off x="81160" y="9258300"/>
            <a:ext cx="13457996" cy="3264379"/>
            <a:chOff x="0" y="0"/>
            <a:chExt cx="17943995" cy="4352506"/>
          </a:xfrm>
        </p:grpSpPr>
        <p:sp>
          <p:nvSpPr>
            <p:cNvPr id="7" name="Freeform 7"/>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6">
                <a:extLst>
                  <a:ext uri="{96DAC541-7B7A-43D3-8B79-37D633B846F1}">
                    <asvg:svgBlip xmlns:asvg="http://schemas.microsoft.com/office/drawing/2016/SVG/main" r:embed="rId7"/>
                  </a:ext>
                </a:extLst>
              </a:blip>
              <a:stretch>
                <a:fillRect b="-26202"/>
              </a:stretch>
            </a:blipFill>
          </p:spPr>
        </p:sp>
        <p:sp>
          <p:nvSpPr>
            <p:cNvPr id="9" name="Freeform 9"/>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6">
                <a:extLst>
                  <a:ext uri="{96DAC541-7B7A-43D3-8B79-37D633B846F1}">
                    <asvg:svgBlip xmlns:asvg="http://schemas.microsoft.com/office/drawing/2016/SVG/main" r:embed="rId7"/>
                  </a:ext>
                </a:extLst>
              </a:blip>
              <a:stretch>
                <a:fillRect b="-26202"/>
              </a:stretch>
            </a:blipFill>
          </p:spPr>
        </p:sp>
      </p:grpSp>
      <p:sp>
        <p:nvSpPr>
          <p:cNvPr id="11" name="Freeform 11"/>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8"/>
            <a:stretch>
              <a:fillRect t="-137172"/>
            </a:stretch>
          </a:blipFill>
        </p:spPr>
      </p:sp>
      <p:grpSp>
        <p:nvGrpSpPr>
          <p:cNvPr id="12" name="Group 12"/>
          <p:cNvGrpSpPr>
            <a:grpSpLocks noChangeAspect="1"/>
          </p:cNvGrpSpPr>
          <p:nvPr/>
        </p:nvGrpSpPr>
        <p:grpSpPr>
          <a:xfrm>
            <a:off x="11807534" y="0"/>
            <a:ext cx="6254290" cy="10287000"/>
            <a:chOff x="0" y="0"/>
            <a:chExt cx="3860673" cy="6350000"/>
          </a:xfrm>
        </p:grpSpPr>
        <p:sp>
          <p:nvSpPr>
            <p:cNvPr id="13" name="Freeform 13"/>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9"/>
              <a:stretch>
                <a:fillRect l="-73436" r="-73436"/>
              </a:stretch>
            </a:blipFill>
          </p:spPr>
        </p:sp>
      </p:grpSp>
      <p:sp>
        <p:nvSpPr>
          <p:cNvPr id="14" name="Freeform 14"/>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8"/>
            <a:stretch>
              <a:fillRect t="-137172"/>
            </a:stretch>
          </a:blipFill>
        </p:spPr>
      </p:sp>
      <p:grpSp>
        <p:nvGrpSpPr>
          <p:cNvPr id="15" name="Group 15"/>
          <p:cNvGrpSpPr/>
          <p:nvPr/>
        </p:nvGrpSpPr>
        <p:grpSpPr>
          <a:xfrm rot="-10800000">
            <a:off x="15966396" y="9258300"/>
            <a:ext cx="13457996" cy="3264379"/>
            <a:chOff x="0" y="0"/>
            <a:chExt cx="17943995" cy="4352506"/>
          </a:xfrm>
        </p:grpSpPr>
        <p:sp>
          <p:nvSpPr>
            <p:cNvPr id="16" name="Freeform 16"/>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6">
                <a:extLst>
                  <a:ext uri="{96DAC541-7B7A-43D3-8B79-37D633B846F1}">
                    <asvg:svgBlip xmlns:asvg="http://schemas.microsoft.com/office/drawing/2016/SVG/main" r:embed="rId7"/>
                  </a:ext>
                </a:extLst>
              </a:blip>
              <a:stretch>
                <a:fillRect b="-26202"/>
              </a:stretch>
            </a:blipFill>
          </p:spPr>
        </p:sp>
        <p:sp>
          <p:nvSpPr>
            <p:cNvPr id="18" name="Freeform 18"/>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6">
                <a:extLst>
                  <a:ext uri="{96DAC541-7B7A-43D3-8B79-37D633B846F1}">
                    <asvg:svgBlip xmlns:asvg="http://schemas.microsoft.com/office/drawing/2016/SVG/main" r:embed="rId7"/>
                  </a:ext>
                </a:extLst>
              </a:blip>
              <a:stretch>
                <a:fillRect b="-26202"/>
              </a:stretch>
            </a:blipFill>
          </p:spPr>
        </p:sp>
      </p:grpSp>
      <p:sp>
        <p:nvSpPr>
          <p:cNvPr id="20" name="TextBox 20"/>
          <p:cNvSpPr txBox="1"/>
          <p:nvPr/>
        </p:nvSpPr>
        <p:spPr>
          <a:xfrm>
            <a:off x="3524195" y="2017041"/>
            <a:ext cx="6977998" cy="1214499"/>
          </a:xfrm>
          <a:prstGeom prst="rect">
            <a:avLst/>
          </a:prstGeom>
        </p:spPr>
        <p:txBody>
          <a:bodyPr lIns="0" tIns="0" rIns="0" bIns="0" rtlCol="0" anchor="t">
            <a:spAutoFit/>
          </a:bodyPr>
          <a:lstStyle/>
          <a:p>
            <a:pPr marL="0" lvl="0" indent="0" algn="ctr">
              <a:lnSpc>
                <a:spcPts val="9625"/>
              </a:lnSpc>
              <a:spcBef>
                <a:spcPct val="0"/>
              </a:spcBef>
            </a:pPr>
            <a:r>
              <a:rPr lang="en-US" sz="8020" b="1">
                <a:solidFill>
                  <a:srgbClr val="FFFFFF"/>
                </a:solidFill>
                <a:latin typeface="Now Bold"/>
                <a:ea typeface="Now Bold"/>
                <a:cs typeface="Now Bold"/>
                <a:sym typeface="Now Bold"/>
              </a:rPr>
              <a:t>RESUMEN</a:t>
            </a:r>
          </a:p>
        </p:txBody>
      </p:sp>
      <p:sp>
        <p:nvSpPr>
          <p:cNvPr id="21" name="TextBox 21"/>
          <p:cNvSpPr txBox="1"/>
          <p:nvPr/>
        </p:nvSpPr>
        <p:spPr>
          <a:xfrm>
            <a:off x="497362" y="6411892"/>
            <a:ext cx="6231229" cy="2510916"/>
          </a:xfrm>
          <a:prstGeom prst="rect">
            <a:avLst/>
          </a:prstGeom>
        </p:spPr>
        <p:txBody>
          <a:bodyPr lIns="0" tIns="0" rIns="0" bIns="0" rtlCol="0" anchor="t">
            <a:spAutoFit/>
          </a:bodyPr>
          <a:lstStyle/>
          <a:p>
            <a:pPr marL="0" lvl="0" indent="0" algn="just">
              <a:lnSpc>
                <a:spcPts val="2237"/>
              </a:lnSpc>
            </a:pPr>
            <a:r>
              <a:rPr lang="en-US" sz="2215">
                <a:solidFill>
                  <a:srgbClr val="FFFFFF"/>
                </a:solidFill>
                <a:latin typeface="DM Sans"/>
                <a:ea typeface="DM Sans"/>
                <a:cs typeface="DM Sans"/>
                <a:sym typeface="DM Sans"/>
              </a:rPr>
              <a:t>El proyecto consiste en la creación de una página web de comercio electrónico diseñada específicamente para un emprendedor en el sector de la tecnología. El objetivo principal de este sitio web es ofrecer una plataforma intuitiva y eficiente para la venta de artículos tecnológicos, facilitando tanto la gestión del negocio como la experiencia de compra para los clientes.</a:t>
            </a:r>
          </a:p>
        </p:txBody>
      </p:sp>
      <p:sp>
        <p:nvSpPr>
          <p:cNvPr id="22" name="TextBox 22"/>
          <p:cNvSpPr txBox="1"/>
          <p:nvPr/>
        </p:nvSpPr>
        <p:spPr>
          <a:xfrm>
            <a:off x="2783309" y="5635441"/>
            <a:ext cx="4026849" cy="381500"/>
          </a:xfrm>
          <a:prstGeom prst="rect">
            <a:avLst/>
          </a:prstGeom>
        </p:spPr>
        <p:txBody>
          <a:bodyPr lIns="0" tIns="0" rIns="0" bIns="0" rtlCol="0" anchor="t">
            <a:spAutoFit/>
          </a:bodyPr>
          <a:lstStyle/>
          <a:p>
            <a:pPr marL="0" lvl="0" indent="0" algn="ctr">
              <a:lnSpc>
                <a:spcPts val="3057"/>
              </a:lnSpc>
              <a:spcBef>
                <a:spcPct val="0"/>
              </a:spcBef>
            </a:pPr>
            <a:r>
              <a:rPr lang="en-US" sz="2215" b="1">
                <a:solidFill>
                  <a:srgbClr val="FFFFFF"/>
                </a:solidFill>
                <a:latin typeface="DM Sans Bold"/>
                <a:ea typeface="DM Sans Bold"/>
                <a:cs typeface="DM Sans Bold"/>
                <a:sym typeface="DM Sans Bold"/>
              </a:rPr>
              <a:t>DESCRIPCIÓN GENERAL</a:t>
            </a:r>
          </a:p>
        </p:txBody>
      </p:sp>
      <p:sp>
        <p:nvSpPr>
          <p:cNvPr id="23" name="TextBox 23"/>
          <p:cNvSpPr txBox="1"/>
          <p:nvPr/>
        </p:nvSpPr>
        <p:spPr>
          <a:xfrm>
            <a:off x="7693540" y="5635441"/>
            <a:ext cx="4026849" cy="381500"/>
          </a:xfrm>
          <a:prstGeom prst="rect">
            <a:avLst/>
          </a:prstGeom>
        </p:spPr>
        <p:txBody>
          <a:bodyPr lIns="0" tIns="0" rIns="0" bIns="0" rtlCol="0" anchor="t">
            <a:spAutoFit/>
          </a:bodyPr>
          <a:lstStyle/>
          <a:p>
            <a:pPr marL="0" lvl="0" indent="0" algn="ctr">
              <a:lnSpc>
                <a:spcPts val="3057"/>
              </a:lnSpc>
              <a:spcBef>
                <a:spcPct val="0"/>
              </a:spcBef>
            </a:pPr>
            <a:r>
              <a:rPr lang="en-US" sz="2215" b="1">
                <a:solidFill>
                  <a:srgbClr val="FFFFFF"/>
                </a:solidFill>
                <a:latin typeface="DM Sans Bold"/>
                <a:ea typeface="DM Sans Bold"/>
                <a:cs typeface="DM Sans Bold"/>
                <a:sym typeface="DM Sans Bold"/>
              </a:rPr>
              <a:t>PROPUESTA PROYECTO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1829744" y="4704834"/>
            <a:ext cx="4432959" cy="1427059"/>
            <a:chOff x="0" y="0"/>
            <a:chExt cx="4289760" cy="1380960"/>
          </a:xfrm>
        </p:grpSpPr>
        <p:sp>
          <p:nvSpPr>
            <p:cNvPr id="3" name="Freeform 3"/>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sp>
      </p:grpSp>
      <p:grpSp>
        <p:nvGrpSpPr>
          <p:cNvPr id="4" name="Group 4"/>
          <p:cNvGrpSpPr/>
          <p:nvPr/>
        </p:nvGrpSpPr>
        <p:grpSpPr>
          <a:xfrm>
            <a:off x="12663063" y="1991339"/>
            <a:ext cx="2769297" cy="2611562"/>
            <a:chOff x="0" y="0"/>
            <a:chExt cx="2679840" cy="2527200"/>
          </a:xfrm>
        </p:grpSpPr>
        <p:sp>
          <p:nvSpPr>
            <p:cNvPr id="5" name="Freeform 5"/>
            <p:cNvSpPr/>
            <p:nvPr/>
          </p:nvSpPr>
          <p:spPr>
            <a:xfrm>
              <a:off x="0" y="0"/>
              <a:ext cx="2679827" cy="2527173"/>
            </a:xfrm>
            <a:custGeom>
              <a:avLst/>
              <a:gdLst/>
              <a:ahLst/>
              <a:cxnLst/>
              <a:rect l="l" t="t" r="r" b="b"/>
              <a:pathLst>
                <a:path w="2679827" h="2527173">
                  <a:moveTo>
                    <a:pt x="1343152" y="0"/>
                  </a:moveTo>
                  <a:lnTo>
                    <a:pt x="0" y="2527173"/>
                  </a:lnTo>
                  <a:lnTo>
                    <a:pt x="2679827" y="2527173"/>
                  </a:lnTo>
                  <a:lnTo>
                    <a:pt x="1343152" y="0"/>
                  </a:lnTo>
                  <a:close/>
                </a:path>
              </a:pathLst>
            </a:custGeom>
            <a:solidFill>
              <a:srgbClr val="CFF4FF"/>
            </a:solidFill>
          </p:spPr>
        </p:sp>
      </p:grpSp>
      <p:grpSp>
        <p:nvGrpSpPr>
          <p:cNvPr id="6" name="Group 6"/>
          <p:cNvGrpSpPr/>
          <p:nvPr/>
        </p:nvGrpSpPr>
        <p:grpSpPr>
          <a:xfrm>
            <a:off x="9983049" y="7805226"/>
            <a:ext cx="8123371" cy="1571401"/>
            <a:chOff x="0" y="0"/>
            <a:chExt cx="7860960" cy="1520640"/>
          </a:xfrm>
        </p:grpSpPr>
        <p:sp>
          <p:nvSpPr>
            <p:cNvPr id="7" name="Freeform 7"/>
            <p:cNvSpPr/>
            <p:nvPr/>
          </p:nvSpPr>
          <p:spPr>
            <a:xfrm>
              <a:off x="0" y="0"/>
              <a:ext cx="7860919" cy="1520698"/>
            </a:xfrm>
            <a:custGeom>
              <a:avLst/>
              <a:gdLst/>
              <a:ahLst/>
              <a:cxnLst/>
              <a:rect l="l" t="t" r="r" b="b"/>
              <a:pathLst>
                <a:path w="7860919" h="1520698">
                  <a:moveTo>
                    <a:pt x="879475" y="0"/>
                  </a:moveTo>
                  <a:lnTo>
                    <a:pt x="0" y="1520698"/>
                  </a:lnTo>
                  <a:lnTo>
                    <a:pt x="3933698" y="1520698"/>
                  </a:lnTo>
                  <a:lnTo>
                    <a:pt x="7860919" y="1520698"/>
                  </a:lnTo>
                  <a:lnTo>
                    <a:pt x="6981571" y="0"/>
                  </a:lnTo>
                  <a:lnTo>
                    <a:pt x="879475" y="0"/>
                  </a:lnTo>
                  <a:close/>
                </a:path>
              </a:pathLst>
            </a:custGeom>
            <a:solidFill>
              <a:srgbClr val="0071C9"/>
            </a:solidFill>
          </p:spPr>
        </p:sp>
      </p:grpSp>
      <p:grpSp>
        <p:nvGrpSpPr>
          <p:cNvPr id="8" name="Group 8"/>
          <p:cNvGrpSpPr/>
          <p:nvPr/>
        </p:nvGrpSpPr>
        <p:grpSpPr>
          <a:xfrm>
            <a:off x="10963687" y="6250194"/>
            <a:ext cx="6168048" cy="1424082"/>
            <a:chOff x="0" y="0"/>
            <a:chExt cx="5968800" cy="1378080"/>
          </a:xfrm>
        </p:grpSpPr>
        <p:sp>
          <p:nvSpPr>
            <p:cNvPr id="9" name="Freeform 9"/>
            <p:cNvSpPr/>
            <p:nvPr/>
          </p:nvSpPr>
          <p:spPr>
            <a:xfrm>
              <a:off x="0" y="0"/>
              <a:ext cx="5968746" cy="1378077"/>
            </a:xfrm>
            <a:custGeom>
              <a:avLst/>
              <a:gdLst/>
              <a:ahLst/>
              <a:cxnLst/>
              <a:rect l="l" t="t" r="r" b="b"/>
              <a:pathLst>
                <a:path w="5968746" h="1378077">
                  <a:moveTo>
                    <a:pt x="5194173" y="0"/>
                  </a:moveTo>
                  <a:lnTo>
                    <a:pt x="774700" y="0"/>
                  </a:lnTo>
                  <a:lnTo>
                    <a:pt x="0" y="1378077"/>
                  </a:lnTo>
                  <a:lnTo>
                    <a:pt x="5968746" y="1378077"/>
                  </a:lnTo>
                  <a:lnTo>
                    <a:pt x="5194173" y="0"/>
                  </a:lnTo>
                  <a:close/>
                </a:path>
              </a:pathLst>
            </a:custGeom>
            <a:solidFill>
              <a:srgbClr val="56AEFF"/>
            </a:solidFill>
          </p:spPr>
        </p:sp>
      </p:grpSp>
      <p:sp>
        <p:nvSpPr>
          <p:cNvPr id="10" name="Freeform 10"/>
          <p:cNvSpPr/>
          <p:nvPr/>
        </p:nvSpPr>
        <p:spPr>
          <a:xfrm>
            <a:off x="13404432" y="4817801"/>
            <a:ext cx="1137117" cy="1137117"/>
          </a:xfrm>
          <a:custGeom>
            <a:avLst/>
            <a:gdLst/>
            <a:ahLst/>
            <a:cxnLst/>
            <a:rect l="l" t="t" r="r" b="b"/>
            <a:pathLst>
              <a:path w="1137117" h="1137117">
                <a:moveTo>
                  <a:pt x="0" y="0"/>
                </a:moveTo>
                <a:lnTo>
                  <a:pt x="1137118" y="0"/>
                </a:lnTo>
                <a:lnTo>
                  <a:pt x="1137118" y="1137118"/>
                </a:lnTo>
                <a:lnTo>
                  <a:pt x="0" y="11371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3404432" y="6481929"/>
            <a:ext cx="1280605" cy="973260"/>
          </a:xfrm>
          <a:custGeom>
            <a:avLst/>
            <a:gdLst/>
            <a:ahLst/>
            <a:cxnLst/>
            <a:rect l="l" t="t" r="r" b="b"/>
            <a:pathLst>
              <a:path w="1280605" h="973260">
                <a:moveTo>
                  <a:pt x="0" y="0"/>
                </a:moveTo>
                <a:lnTo>
                  <a:pt x="1280606" y="0"/>
                </a:lnTo>
                <a:lnTo>
                  <a:pt x="1280606"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3282044" y="7970639"/>
            <a:ext cx="1525382" cy="1240575"/>
          </a:xfrm>
          <a:custGeom>
            <a:avLst/>
            <a:gdLst/>
            <a:ahLst/>
            <a:cxnLst/>
            <a:rect l="l" t="t" r="r" b="b"/>
            <a:pathLst>
              <a:path w="1525382" h="1240575">
                <a:moveTo>
                  <a:pt x="0" y="0"/>
                </a:moveTo>
                <a:lnTo>
                  <a:pt x="1525382" y="0"/>
                </a:lnTo>
                <a:lnTo>
                  <a:pt x="1525382" y="1240576"/>
                </a:lnTo>
                <a:lnTo>
                  <a:pt x="0" y="12405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3497702" y="3003148"/>
            <a:ext cx="1187335" cy="1187335"/>
          </a:xfrm>
          <a:custGeom>
            <a:avLst/>
            <a:gdLst/>
            <a:ahLst/>
            <a:cxnLst/>
            <a:rect l="l" t="t" r="r" b="b"/>
            <a:pathLst>
              <a:path w="1187335" h="1187335">
                <a:moveTo>
                  <a:pt x="0" y="0"/>
                </a:moveTo>
                <a:lnTo>
                  <a:pt x="1187336" y="0"/>
                </a:lnTo>
                <a:lnTo>
                  <a:pt x="1187336"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2596623" y="1779083"/>
            <a:ext cx="5801499" cy="962025"/>
          </a:xfrm>
          <a:prstGeom prst="rect">
            <a:avLst/>
          </a:prstGeom>
        </p:spPr>
        <p:txBody>
          <a:bodyPr lIns="0" tIns="0" rIns="0" bIns="0" rtlCol="0" anchor="t">
            <a:spAutoFit/>
          </a:bodyPr>
          <a:lstStyle/>
          <a:p>
            <a:pPr marL="0" lvl="0" indent="0" algn="l">
              <a:lnSpc>
                <a:spcPts val="7522"/>
              </a:lnSpc>
              <a:spcBef>
                <a:spcPct val="0"/>
              </a:spcBef>
            </a:pPr>
            <a:r>
              <a:rPr lang="en-US" sz="6268" b="1">
                <a:solidFill>
                  <a:srgbClr val="FFFFFF"/>
                </a:solidFill>
                <a:latin typeface="Now Bold"/>
                <a:ea typeface="Now Bold"/>
                <a:cs typeface="Now Bold"/>
                <a:sym typeface="Now Bold"/>
              </a:rPr>
              <a:t>OBJETIVOS</a:t>
            </a:r>
          </a:p>
        </p:txBody>
      </p:sp>
      <p:sp>
        <p:nvSpPr>
          <p:cNvPr id="15" name="TextBox 15"/>
          <p:cNvSpPr txBox="1"/>
          <p:nvPr/>
        </p:nvSpPr>
        <p:spPr>
          <a:xfrm>
            <a:off x="962041" y="4404917"/>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b="1">
                <a:solidFill>
                  <a:srgbClr val="4BD1FB"/>
                </a:solidFill>
                <a:latin typeface="DM Sans Bold"/>
                <a:ea typeface="DM Sans Bold"/>
                <a:cs typeface="DM Sans Bold"/>
                <a:sym typeface="DM Sans Bold"/>
              </a:rPr>
              <a:t>01</a:t>
            </a:r>
          </a:p>
        </p:txBody>
      </p:sp>
      <p:sp>
        <p:nvSpPr>
          <p:cNvPr id="16" name="TextBox 16"/>
          <p:cNvSpPr txBox="1"/>
          <p:nvPr/>
        </p:nvSpPr>
        <p:spPr>
          <a:xfrm>
            <a:off x="1994165" y="4172353"/>
            <a:ext cx="8913988" cy="1422540"/>
          </a:xfrm>
          <a:prstGeom prst="rect">
            <a:avLst/>
          </a:prstGeom>
        </p:spPr>
        <p:txBody>
          <a:bodyPr lIns="0" tIns="0" rIns="0" bIns="0" rtlCol="0" anchor="t">
            <a:spAutoFit/>
          </a:bodyPr>
          <a:lstStyle/>
          <a:p>
            <a:pPr marL="0" lvl="0" indent="0" algn="just">
              <a:lnSpc>
                <a:spcPts val="2842"/>
              </a:lnSpc>
            </a:pPr>
            <a:r>
              <a:rPr lang="en-US" sz="2515">
                <a:solidFill>
                  <a:srgbClr val="FFFFFF"/>
                </a:solidFill>
                <a:latin typeface="DM Sans"/>
                <a:ea typeface="DM Sans"/>
                <a:cs typeface="DM Sans"/>
                <a:sym typeface="DM Sans"/>
              </a:rPr>
              <a:t>Diseñar y desarrollar una interfaz de usuario intuitiva que facilite la navegación y mejore la experiencia de compra, permitiendo a los clientes encontrar y adquirir productos de manera sencilla.</a:t>
            </a:r>
          </a:p>
        </p:txBody>
      </p:sp>
      <p:sp>
        <p:nvSpPr>
          <p:cNvPr id="17" name="TextBox 17"/>
          <p:cNvSpPr txBox="1"/>
          <p:nvPr/>
        </p:nvSpPr>
        <p:spPr>
          <a:xfrm>
            <a:off x="1028700" y="5625019"/>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b="1">
                <a:solidFill>
                  <a:srgbClr val="4BD1FB"/>
                </a:solidFill>
                <a:latin typeface="DM Sans Bold"/>
                <a:ea typeface="DM Sans Bold"/>
                <a:cs typeface="DM Sans Bold"/>
                <a:sym typeface="DM Sans Bold"/>
              </a:rPr>
              <a:t>02</a:t>
            </a:r>
          </a:p>
        </p:txBody>
      </p:sp>
      <p:sp>
        <p:nvSpPr>
          <p:cNvPr id="18" name="TextBox 18"/>
          <p:cNvSpPr txBox="1"/>
          <p:nvPr/>
        </p:nvSpPr>
        <p:spPr>
          <a:xfrm>
            <a:off x="1994165" y="5712558"/>
            <a:ext cx="8913988" cy="1346460"/>
          </a:xfrm>
          <a:prstGeom prst="rect">
            <a:avLst/>
          </a:prstGeom>
        </p:spPr>
        <p:txBody>
          <a:bodyPr lIns="0" tIns="0" rIns="0" bIns="0" rtlCol="0" anchor="t">
            <a:spAutoFit/>
          </a:bodyPr>
          <a:lstStyle/>
          <a:p>
            <a:pPr marL="0" lvl="0" indent="0" algn="just">
              <a:lnSpc>
                <a:spcPts val="2691"/>
              </a:lnSpc>
            </a:pPr>
            <a:r>
              <a:rPr lang="en-US" sz="2515">
                <a:solidFill>
                  <a:srgbClr val="FFFFFF"/>
                </a:solidFill>
                <a:latin typeface="DM Sans"/>
                <a:ea typeface="DM Sans"/>
                <a:cs typeface="DM Sans"/>
                <a:sym typeface="DM Sans"/>
              </a:rPr>
              <a:t>Optimizar el proceso de venta mediante la implementación de un sistema de gestión de inventario que permita al emprendedor controlar y actualizar el stock de productos de manera automatizada y precisa.</a:t>
            </a:r>
          </a:p>
        </p:txBody>
      </p:sp>
      <p:sp>
        <p:nvSpPr>
          <p:cNvPr id="19" name="TextBox 19"/>
          <p:cNvSpPr txBox="1"/>
          <p:nvPr/>
        </p:nvSpPr>
        <p:spPr>
          <a:xfrm>
            <a:off x="1028700" y="6982818"/>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b="1">
                <a:solidFill>
                  <a:srgbClr val="4BD1FB"/>
                </a:solidFill>
                <a:latin typeface="DM Sans Bold"/>
                <a:ea typeface="DM Sans Bold"/>
                <a:cs typeface="DM Sans Bold"/>
                <a:sym typeface="DM Sans Bold"/>
              </a:rPr>
              <a:t>03</a:t>
            </a:r>
          </a:p>
        </p:txBody>
      </p:sp>
      <p:sp>
        <p:nvSpPr>
          <p:cNvPr id="20" name="TextBox 20"/>
          <p:cNvSpPr txBox="1"/>
          <p:nvPr/>
        </p:nvSpPr>
        <p:spPr>
          <a:xfrm>
            <a:off x="1994165" y="7211418"/>
            <a:ext cx="8913988" cy="1171515"/>
          </a:xfrm>
          <a:prstGeom prst="rect">
            <a:avLst/>
          </a:prstGeom>
        </p:spPr>
        <p:txBody>
          <a:bodyPr lIns="0" tIns="0" rIns="0" bIns="0" rtlCol="0" anchor="t">
            <a:spAutoFit/>
          </a:bodyPr>
          <a:lstStyle/>
          <a:p>
            <a:pPr marL="0" lvl="0" indent="0" algn="just">
              <a:lnSpc>
                <a:spcPts val="3094"/>
              </a:lnSpc>
            </a:pPr>
            <a:r>
              <a:rPr lang="en-US" sz="2515" spc="-216">
                <a:solidFill>
                  <a:srgbClr val="FFFFFF"/>
                </a:solidFill>
                <a:latin typeface="DM Sans"/>
                <a:ea typeface="DM Sans"/>
                <a:cs typeface="DM Sans"/>
                <a:sym typeface="DM Sans"/>
              </a:rPr>
              <a:t>Desarrollar un subsistema de gestión de pedidos y pagos que integre múltiples métodos de pago y asegure transacciones seguras, mejorando la eficiencia y confiabilidad del proceso de compra.</a:t>
            </a:r>
          </a:p>
        </p:txBody>
      </p:sp>
      <p:sp>
        <p:nvSpPr>
          <p:cNvPr id="21" name="TextBox 21"/>
          <p:cNvSpPr txBox="1"/>
          <p:nvPr/>
        </p:nvSpPr>
        <p:spPr>
          <a:xfrm>
            <a:off x="962041" y="2779208"/>
            <a:ext cx="11798633" cy="1279905"/>
          </a:xfrm>
          <a:prstGeom prst="rect">
            <a:avLst/>
          </a:prstGeom>
        </p:spPr>
        <p:txBody>
          <a:bodyPr lIns="0" tIns="0" rIns="0" bIns="0" rtlCol="0" anchor="t">
            <a:spAutoFit/>
          </a:bodyPr>
          <a:lstStyle/>
          <a:p>
            <a:pPr marL="0" lvl="0" indent="0" algn="just">
              <a:lnSpc>
                <a:spcPts val="2540"/>
              </a:lnSpc>
            </a:pPr>
            <a:r>
              <a:rPr lang="en-US" sz="2515" spc="-161">
                <a:solidFill>
                  <a:srgbClr val="FFFFFF"/>
                </a:solidFill>
                <a:latin typeface="DM Sans"/>
                <a:ea typeface="DM Sans"/>
                <a:cs typeface="DM Sans"/>
                <a:sym typeface="DM Sans"/>
              </a:rPr>
              <a:t>Desarrollar una plataforma de comercio electrónico intuitiva y eficiente que digitalice y optimice las operaciones de venta, gestión y promoción de productos para un emprendedor del sector tecnológico, maximizando el alcance del mercado y mejorando la eficiencia en la atención a los clientes.</a:t>
            </a:r>
          </a:p>
        </p:txBody>
      </p:sp>
      <p:sp>
        <p:nvSpPr>
          <p:cNvPr id="22" name="Freeform 22"/>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Freeform 23"/>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1829744" y="4704834"/>
            <a:ext cx="4432959" cy="1427059"/>
            <a:chOff x="0" y="0"/>
            <a:chExt cx="4289760" cy="1380960"/>
          </a:xfrm>
        </p:grpSpPr>
        <p:sp>
          <p:nvSpPr>
            <p:cNvPr id="3" name="Freeform 3"/>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sp>
      </p:grpSp>
      <p:grpSp>
        <p:nvGrpSpPr>
          <p:cNvPr id="4" name="Group 4"/>
          <p:cNvGrpSpPr/>
          <p:nvPr/>
        </p:nvGrpSpPr>
        <p:grpSpPr>
          <a:xfrm>
            <a:off x="12663063" y="1991339"/>
            <a:ext cx="2769297" cy="2611562"/>
            <a:chOff x="0" y="0"/>
            <a:chExt cx="2679840" cy="2527200"/>
          </a:xfrm>
        </p:grpSpPr>
        <p:sp>
          <p:nvSpPr>
            <p:cNvPr id="5" name="Freeform 5"/>
            <p:cNvSpPr/>
            <p:nvPr/>
          </p:nvSpPr>
          <p:spPr>
            <a:xfrm>
              <a:off x="0" y="0"/>
              <a:ext cx="2679827" cy="2527173"/>
            </a:xfrm>
            <a:custGeom>
              <a:avLst/>
              <a:gdLst/>
              <a:ahLst/>
              <a:cxnLst/>
              <a:rect l="l" t="t" r="r" b="b"/>
              <a:pathLst>
                <a:path w="2679827" h="2527173">
                  <a:moveTo>
                    <a:pt x="1343152" y="0"/>
                  </a:moveTo>
                  <a:lnTo>
                    <a:pt x="0" y="2527173"/>
                  </a:lnTo>
                  <a:lnTo>
                    <a:pt x="2679827" y="2527173"/>
                  </a:lnTo>
                  <a:lnTo>
                    <a:pt x="1343152" y="0"/>
                  </a:lnTo>
                  <a:close/>
                </a:path>
              </a:pathLst>
            </a:custGeom>
            <a:solidFill>
              <a:srgbClr val="CFF4FF"/>
            </a:solidFill>
          </p:spPr>
        </p:sp>
      </p:grpSp>
      <p:grpSp>
        <p:nvGrpSpPr>
          <p:cNvPr id="6" name="Group 6"/>
          <p:cNvGrpSpPr/>
          <p:nvPr/>
        </p:nvGrpSpPr>
        <p:grpSpPr>
          <a:xfrm>
            <a:off x="9983049" y="7805226"/>
            <a:ext cx="8123371" cy="1571401"/>
            <a:chOff x="0" y="0"/>
            <a:chExt cx="7860960" cy="1520640"/>
          </a:xfrm>
        </p:grpSpPr>
        <p:sp>
          <p:nvSpPr>
            <p:cNvPr id="7" name="Freeform 7"/>
            <p:cNvSpPr/>
            <p:nvPr/>
          </p:nvSpPr>
          <p:spPr>
            <a:xfrm>
              <a:off x="0" y="0"/>
              <a:ext cx="7860919" cy="1520698"/>
            </a:xfrm>
            <a:custGeom>
              <a:avLst/>
              <a:gdLst/>
              <a:ahLst/>
              <a:cxnLst/>
              <a:rect l="l" t="t" r="r" b="b"/>
              <a:pathLst>
                <a:path w="7860919" h="1520698">
                  <a:moveTo>
                    <a:pt x="879475" y="0"/>
                  </a:moveTo>
                  <a:lnTo>
                    <a:pt x="0" y="1520698"/>
                  </a:lnTo>
                  <a:lnTo>
                    <a:pt x="3933698" y="1520698"/>
                  </a:lnTo>
                  <a:lnTo>
                    <a:pt x="7860919" y="1520698"/>
                  </a:lnTo>
                  <a:lnTo>
                    <a:pt x="6981571" y="0"/>
                  </a:lnTo>
                  <a:lnTo>
                    <a:pt x="879475" y="0"/>
                  </a:lnTo>
                  <a:close/>
                </a:path>
              </a:pathLst>
            </a:custGeom>
            <a:solidFill>
              <a:srgbClr val="0071C9"/>
            </a:solidFill>
          </p:spPr>
        </p:sp>
      </p:grpSp>
      <p:grpSp>
        <p:nvGrpSpPr>
          <p:cNvPr id="8" name="Group 8"/>
          <p:cNvGrpSpPr/>
          <p:nvPr/>
        </p:nvGrpSpPr>
        <p:grpSpPr>
          <a:xfrm>
            <a:off x="10963687" y="6250194"/>
            <a:ext cx="6168048" cy="1424082"/>
            <a:chOff x="0" y="0"/>
            <a:chExt cx="5968800" cy="1378080"/>
          </a:xfrm>
        </p:grpSpPr>
        <p:sp>
          <p:nvSpPr>
            <p:cNvPr id="9" name="Freeform 9"/>
            <p:cNvSpPr/>
            <p:nvPr/>
          </p:nvSpPr>
          <p:spPr>
            <a:xfrm>
              <a:off x="0" y="0"/>
              <a:ext cx="5968746" cy="1378077"/>
            </a:xfrm>
            <a:custGeom>
              <a:avLst/>
              <a:gdLst/>
              <a:ahLst/>
              <a:cxnLst/>
              <a:rect l="l" t="t" r="r" b="b"/>
              <a:pathLst>
                <a:path w="5968746" h="1378077">
                  <a:moveTo>
                    <a:pt x="5194173" y="0"/>
                  </a:moveTo>
                  <a:lnTo>
                    <a:pt x="774700" y="0"/>
                  </a:lnTo>
                  <a:lnTo>
                    <a:pt x="0" y="1378077"/>
                  </a:lnTo>
                  <a:lnTo>
                    <a:pt x="5968746" y="1378077"/>
                  </a:lnTo>
                  <a:lnTo>
                    <a:pt x="5194173" y="0"/>
                  </a:lnTo>
                  <a:close/>
                </a:path>
              </a:pathLst>
            </a:custGeom>
            <a:solidFill>
              <a:srgbClr val="56AEFF"/>
            </a:solidFill>
          </p:spPr>
        </p:sp>
      </p:grpSp>
      <p:sp>
        <p:nvSpPr>
          <p:cNvPr id="10" name="Freeform 10"/>
          <p:cNvSpPr/>
          <p:nvPr/>
        </p:nvSpPr>
        <p:spPr>
          <a:xfrm>
            <a:off x="13404432" y="4817801"/>
            <a:ext cx="1137117" cy="1137117"/>
          </a:xfrm>
          <a:custGeom>
            <a:avLst/>
            <a:gdLst/>
            <a:ahLst/>
            <a:cxnLst/>
            <a:rect l="l" t="t" r="r" b="b"/>
            <a:pathLst>
              <a:path w="1137117" h="1137117">
                <a:moveTo>
                  <a:pt x="0" y="0"/>
                </a:moveTo>
                <a:lnTo>
                  <a:pt x="1137118" y="0"/>
                </a:lnTo>
                <a:lnTo>
                  <a:pt x="1137118" y="1137118"/>
                </a:lnTo>
                <a:lnTo>
                  <a:pt x="0" y="11371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3404432" y="6481929"/>
            <a:ext cx="1280605" cy="973260"/>
          </a:xfrm>
          <a:custGeom>
            <a:avLst/>
            <a:gdLst/>
            <a:ahLst/>
            <a:cxnLst/>
            <a:rect l="l" t="t" r="r" b="b"/>
            <a:pathLst>
              <a:path w="1280605" h="973260">
                <a:moveTo>
                  <a:pt x="0" y="0"/>
                </a:moveTo>
                <a:lnTo>
                  <a:pt x="1280606" y="0"/>
                </a:lnTo>
                <a:lnTo>
                  <a:pt x="1280606"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3282044" y="7970639"/>
            <a:ext cx="1525382" cy="1240575"/>
          </a:xfrm>
          <a:custGeom>
            <a:avLst/>
            <a:gdLst/>
            <a:ahLst/>
            <a:cxnLst/>
            <a:rect l="l" t="t" r="r" b="b"/>
            <a:pathLst>
              <a:path w="1525382" h="1240575">
                <a:moveTo>
                  <a:pt x="0" y="0"/>
                </a:moveTo>
                <a:lnTo>
                  <a:pt x="1525382" y="0"/>
                </a:lnTo>
                <a:lnTo>
                  <a:pt x="1525382" y="1240576"/>
                </a:lnTo>
                <a:lnTo>
                  <a:pt x="0" y="12405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3497702" y="3003148"/>
            <a:ext cx="1187335" cy="1187335"/>
          </a:xfrm>
          <a:custGeom>
            <a:avLst/>
            <a:gdLst/>
            <a:ahLst/>
            <a:cxnLst/>
            <a:rect l="l" t="t" r="r" b="b"/>
            <a:pathLst>
              <a:path w="1187335" h="1187335">
                <a:moveTo>
                  <a:pt x="0" y="0"/>
                </a:moveTo>
                <a:lnTo>
                  <a:pt x="1187336" y="0"/>
                </a:lnTo>
                <a:lnTo>
                  <a:pt x="1187336"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2596623" y="1779083"/>
            <a:ext cx="5801499" cy="962025"/>
          </a:xfrm>
          <a:prstGeom prst="rect">
            <a:avLst/>
          </a:prstGeom>
        </p:spPr>
        <p:txBody>
          <a:bodyPr lIns="0" tIns="0" rIns="0" bIns="0" rtlCol="0" anchor="t">
            <a:spAutoFit/>
          </a:bodyPr>
          <a:lstStyle/>
          <a:p>
            <a:pPr marL="0" lvl="0" indent="0" algn="l">
              <a:lnSpc>
                <a:spcPts val="7522"/>
              </a:lnSpc>
              <a:spcBef>
                <a:spcPct val="0"/>
              </a:spcBef>
            </a:pPr>
            <a:r>
              <a:rPr lang="en-US" sz="6268" b="1">
                <a:solidFill>
                  <a:srgbClr val="FFFFFF"/>
                </a:solidFill>
                <a:latin typeface="Now Bold"/>
                <a:ea typeface="Now Bold"/>
                <a:cs typeface="Now Bold"/>
                <a:sym typeface="Now Bold"/>
              </a:rPr>
              <a:t>OBJETIVOS</a:t>
            </a:r>
          </a:p>
        </p:txBody>
      </p:sp>
      <p:sp>
        <p:nvSpPr>
          <p:cNvPr id="15" name="TextBox 15"/>
          <p:cNvSpPr txBox="1"/>
          <p:nvPr/>
        </p:nvSpPr>
        <p:spPr>
          <a:xfrm>
            <a:off x="962041" y="4404917"/>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b="1">
                <a:solidFill>
                  <a:srgbClr val="4BD1FB"/>
                </a:solidFill>
                <a:latin typeface="DM Sans Bold"/>
                <a:ea typeface="DM Sans Bold"/>
                <a:cs typeface="DM Sans Bold"/>
                <a:sym typeface="DM Sans Bold"/>
              </a:rPr>
              <a:t>04</a:t>
            </a:r>
          </a:p>
        </p:txBody>
      </p:sp>
      <p:sp>
        <p:nvSpPr>
          <p:cNvPr id="16" name="TextBox 16"/>
          <p:cNvSpPr txBox="1"/>
          <p:nvPr/>
        </p:nvSpPr>
        <p:spPr>
          <a:xfrm>
            <a:off x="1994165" y="4172353"/>
            <a:ext cx="8913988" cy="1422540"/>
          </a:xfrm>
          <a:prstGeom prst="rect">
            <a:avLst/>
          </a:prstGeom>
        </p:spPr>
        <p:txBody>
          <a:bodyPr lIns="0" tIns="0" rIns="0" bIns="0" rtlCol="0" anchor="t">
            <a:spAutoFit/>
          </a:bodyPr>
          <a:lstStyle/>
          <a:p>
            <a:pPr marL="0" lvl="0" indent="0" algn="just">
              <a:lnSpc>
                <a:spcPts val="2842"/>
              </a:lnSpc>
            </a:pPr>
            <a:r>
              <a:rPr lang="en-US" sz="2515">
                <a:solidFill>
                  <a:srgbClr val="FFFFFF"/>
                </a:solidFill>
                <a:latin typeface="DM Sans"/>
                <a:ea typeface="DM Sans"/>
                <a:cs typeface="DM Sans"/>
                <a:sym typeface="DM Sans"/>
              </a:rPr>
              <a:t>Implementar un sistema de análisis y reporte que proporcione datos clave sobre el comportamiento de los usuarios y las ventas, permitiendo al emprendedor tomar decisiones informadas para optimizar el negocio.</a:t>
            </a:r>
          </a:p>
        </p:txBody>
      </p:sp>
      <p:sp>
        <p:nvSpPr>
          <p:cNvPr id="17" name="TextBox 17"/>
          <p:cNvSpPr txBox="1"/>
          <p:nvPr/>
        </p:nvSpPr>
        <p:spPr>
          <a:xfrm>
            <a:off x="1028700" y="5625019"/>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b="1">
                <a:solidFill>
                  <a:srgbClr val="4BD1FB"/>
                </a:solidFill>
                <a:latin typeface="DM Sans Bold"/>
                <a:ea typeface="DM Sans Bold"/>
                <a:cs typeface="DM Sans Bold"/>
                <a:sym typeface="DM Sans Bold"/>
              </a:rPr>
              <a:t>05</a:t>
            </a:r>
          </a:p>
        </p:txBody>
      </p:sp>
      <p:sp>
        <p:nvSpPr>
          <p:cNvPr id="18" name="TextBox 18"/>
          <p:cNvSpPr txBox="1"/>
          <p:nvPr/>
        </p:nvSpPr>
        <p:spPr>
          <a:xfrm>
            <a:off x="1994165" y="5712558"/>
            <a:ext cx="8913988" cy="1679835"/>
          </a:xfrm>
          <a:prstGeom prst="rect">
            <a:avLst/>
          </a:prstGeom>
        </p:spPr>
        <p:txBody>
          <a:bodyPr lIns="0" tIns="0" rIns="0" bIns="0" rtlCol="0" anchor="t">
            <a:spAutoFit/>
          </a:bodyPr>
          <a:lstStyle/>
          <a:p>
            <a:pPr algn="just">
              <a:lnSpc>
                <a:spcPts val="2691"/>
              </a:lnSpc>
            </a:pPr>
            <a:r>
              <a:rPr lang="en-US" sz="2515">
                <a:solidFill>
                  <a:srgbClr val="FFFFFF"/>
                </a:solidFill>
                <a:latin typeface="DM Sans"/>
                <a:ea typeface="DM Sans"/>
                <a:cs typeface="DM Sans"/>
                <a:sym typeface="DM Sans"/>
              </a:rPr>
              <a:t>Garantizar la seguridad y accesibilidad de la plataforma, asegurando que cumpla con los estándares de protección de datos personales y financieros, y que sea accesible para una amplia gama de usuarios.</a:t>
            </a:r>
          </a:p>
          <a:p>
            <a:pPr marL="0" lvl="0" indent="0" algn="just">
              <a:lnSpc>
                <a:spcPts val="2691"/>
              </a:lnSpc>
            </a:pPr>
            <a:endParaRPr lang="en-US" sz="2515">
              <a:solidFill>
                <a:srgbClr val="FFFFFF"/>
              </a:solidFill>
              <a:latin typeface="DM Sans"/>
              <a:ea typeface="DM Sans"/>
              <a:cs typeface="DM Sans"/>
              <a:sym typeface="DM Sans"/>
            </a:endParaRPr>
          </a:p>
        </p:txBody>
      </p:sp>
      <p:sp>
        <p:nvSpPr>
          <p:cNvPr id="19" name="Freeform 19"/>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Freeform 20"/>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860032"/>
          </a:xfrm>
          <a:custGeom>
            <a:avLst/>
            <a:gdLst/>
            <a:ahLst/>
            <a:cxnLst/>
            <a:rect l="l" t="t" r="r" b="b"/>
            <a:pathLst>
              <a:path w="18288000" h="3860032">
                <a:moveTo>
                  <a:pt x="0" y="0"/>
                </a:moveTo>
                <a:lnTo>
                  <a:pt x="18288000" y="0"/>
                </a:lnTo>
                <a:lnTo>
                  <a:pt x="18288000" y="3860032"/>
                </a:lnTo>
                <a:lnTo>
                  <a:pt x="0" y="3860032"/>
                </a:lnTo>
                <a:lnTo>
                  <a:pt x="0" y="0"/>
                </a:lnTo>
                <a:close/>
              </a:path>
            </a:pathLst>
          </a:custGeom>
          <a:blipFill>
            <a:blip r:embed="rId2"/>
            <a:stretch>
              <a:fillRect t="-107827" b="-107827"/>
            </a:stretch>
          </a:blipFill>
        </p:spPr>
      </p:sp>
      <p:grpSp>
        <p:nvGrpSpPr>
          <p:cNvPr id="3" name="Group 3"/>
          <p:cNvGrpSpPr/>
          <p:nvPr/>
        </p:nvGrpSpPr>
        <p:grpSpPr>
          <a:xfrm>
            <a:off x="4458366" y="0"/>
            <a:ext cx="9658350" cy="10287000"/>
            <a:chOff x="0" y="0"/>
            <a:chExt cx="2543763" cy="2709333"/>
          </a:xfrm>
        </p:grpSpPr>
        <p:sp>
          <p:nvSpPr>
            <p:cNvPr id="4" name="Freeform 4"/>
            <p:cNvSpPr/>
            <p:nvPr/>
          </p:nvSpPr>
          <p:spPr>
            <a:xfrm>
              <a:off x="0" y="0"/>
              <a:ext cx="2543763" cy="2709333"/>
            </a:xfrm>
            <a:custGeom>
              <a:avLst/>
              <a:gdLst/>
              <a:ahLst/>
              <a:cxnLst/>
              <a:rect l="l" t="t" r="r" b="b"/>
              <a:pathLst>
                <a:path w="2543763" h="2709333">
                  <a:moveTo>
                    <a:pt x="0" y="0"/>
                  </a:moveTo>
                  <a:lnTo>
                    <a:pt x="2543763" y="0"/>
                  </a:lnTo>
                  <a:lnTo>
                    <a:pt x="2543763" y="2709333"/>
                  </a:lnTo>
                  <a:lnTo>
                    <a:pt x="0" y="2709333"/>
                  </a:lnTo>
                  <a:close/>
                </a:path>
              </a:pathLst>
            </a:custGeom>
            <a:solidFill>
              <a:srgbClr val="051D40">
                <a:alpha val="74902"/>
              </a:srgbClr>
            </a:solidFill>
          </p:spPr>
        </p:sp>
        <p:sp>
          <p:nvSpPr>
            <p:cNvPr id="5" name="TextBox 5"/>
            <p:cNvSpPr txBox="1"/>
            <p:nvPr/>
          </p:nvSpPr>
          <p:spPr>
            <a:xfrm>
              <a:off x="0" y="-38100"/>
              <a:ext cx="2543763" cy="2747433"/>
            </a:xfrm>
            <a:prstGeom prst="rect">
              <a:avLst/>
            </a:prstGeom>
          </p:spPr>
          <p:txBody>
            <a:bodyPr lIns="50800" tIns="50800" rIns="50800" bIns="50800" rtlCol="0" anchor="ctr"/>
            <a:lstStyle/>
            <a:p>
              <a:pPr algn="ctr">
                <a:lnSpc>
                  <a:spcPts val="2605"/>
                </a:lnSpc>
              </a:pPr>
              <a:endParaRPr/>
            </a:p>
          </p:txBody>
        </p:sp>
      </p:grpSp>
      <p:sp>
        <p:nvSpPr>
          <p:cNvPr id="6" name="TextBox 6"/>
          <p:cNvSpPr txBox="1"/>
          <p:nvPr/>
        </p:nvSpPr>
        <p:spPr>
          <a:xfrm>
            <a:off x="5021151" y="2372600"/>
            <a:ext cx="7933021" cy="1447800"/>
          </a:xfrm>
          <a:prstGeom prst="rect">
            <a:avLst/>
          </a:prstGeom>
        </p:spPr>
        <p:txBody>
          <a:bodyPr lIns="0" tIns="0" rIns="0" bIns="0" rtlCol="0" anchor="t">
            <a:spAutoFit/>
          </a:bodyPr>
          <a:lstStyle/>
          <a:p>
            <a:pPr marL="0" lvl="0" indent="0" algn="ctr">
              <a:lnSpc>
                <a:spcPts val="5687"/>
              </a:lnSpc>
              <a:spcBef>
                <a:spcPct val="0"/>
              </a:spcBef>
            </a:pPr>
            <a:r>
              <a:rPr lang="en-US" sz="4739" b="1">
                <a:solidFill>
                  <a:srgbClr val="FFFFFF"/>
                </a:solidFill>
                <a:latin typeface="Now Bold"/>
                <a:ea typeface="Now Bold"/>
                <a:cs typeface="Now Bold"/>
                <a:sym typeface="Now Bold"/>
              </a:rPr>
              <a:t>METODOLOGÍA OCUPADA</a:t>
            </a:r>
          </a:p>
        </p:txBody>
      </p:sp>
      <p:sp>
        <p:nvSpPr>
          <p:cNvPr id="7" name="AutoShape 7"/>
          <p:cNvSpPr/>
          <p:nvPr/>
        </p:nvSpPr>
        <p:spPr>
          <a:xfrm>
            <a:off x="5021151" y="6006947"/>
            <a:ext cx="8735422" cy="0"/>
          </a:xfrm>
          <a:prstGeom prst="line">
            <a:avLst/>
          </a:prstGeom>
          <a:ln w="47625" cap="flat">
            <a:solidFill>
              <a:srgbClr val="145DA0"/>
            </a:solidFill>
            <a:prstDash val="solid"/>
            <a:headEnd type="none" w="sm" len="sm"/>
            <a:tailEnd type="none" w="sm" len="sm"/>
          </a:ln>
        </p:spPr>
      </p:sp>
      <p:sp>
        <p:nvSpPr>
          <p:cNvPr id="8" name="TextBox 8"/>
          <p:cNvSpPr txBox="1"/>
          <p:nvPr/>
        </p:nvSpPr>
        <p:spPr>
          <a:xfrm>
            <a:off x="5692690" y="4597163"/>
            <a:ext cx="6902620" cy="625401"/>
          </a:xfrm>
          <a:prstGeom prst="rect">
            <a:avLst/>
          </a:prstGeom>
        </p:spPr>
        <p:txBody>
          <a:bodyPr lIns="0" tIns="0" rIns="0" bIns="0" rtlCol="0" anchor="t">
            <a:spAutoFit/>
          </a:bodyPr>
          <a:lstStyle/>
          <a:p>
            <a:pPr marL="0" lvl="0" indent="0" algn="just">
              <a:lnSpc>
                <a:spcPts val="2459"/>
              </a:lnSpc>
            </a:pPr>
            <a:r>
              <a:rPr lang="en-US" sz="2215" spc="-93">
                <a:solidFill>
                  <a:srgbClr val="FFFFFF"/>
                </a:solidFill>
                <a:latin typeface="DM Sans"/>
                <a:ea typeface="DM Sans"/>
                <a:cs typeface="DM Sans"/>
                <a:sym typeface="DM Sans"/>
              </a:rPr>
              <a:t>Para abordar el desarrollo del proyecto "EyV digitalización de tienda," utilizaremos una metodología tradicional</a:t>
            </a:r>
          </a:p>
        </p:txBody>
      </p:sp>
      <p:sp>
        <p:nvSpPr>
          <p:cNvPr id="9" name="TextBox 9"/>
          <p:cNvSpPr txBox="1"/>
          <p:nvPr/>
        </p:nvSpPr>
        <p:spPr>
          <a:xfrm>
            <a:off x="6618301" y="6367611"/>
            <a:ext cx="5051398"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4BD1FB"/>
                </a:solidFill>
                <a:latin typeface="DM Sans Bold"/>
                <a:ea typeface="DM Sans Bold"/>
                <a:cs typeface="DM Sans Bold"/>
                <a:sym typeface="DM Sans Bold"/>
              </a:rPr>
              <a:t>¿Por qué?</a:t>
            </a:r>
          </a:p>
        </p:txBody>
      </p:sp>
      <p:sp>
        <p:nvSpPr>
          <p:cNvPr id="10" name="AutoShape 10"/>
          <p:cNvSpPr/>
          <p:nvPr/>
        </p:nvSpPr>
        <p:spPr>
          <a:xfrm>
            <a:off x="5021151" y="9282112"/>
            <a:ext cx="8735422" cy="0"/>
          </a:xfrm>
          <a:prstGeom prst="line">
            <a:avLst/>
          </a:prstGeom>
          <a:ln w="47625" cap="flat">
            <a:solidFill>
              <a:srgbClr val="145DA0"/>
            </a:solidFill>
            <a:prstDash val="solid"/>
            <a:headEnd type="none" w="sm" len="sm"/>
            <a:tailEnd type="none" w="sm" len="sm"/>
          </a:ln>
        </p:spPr>
      </p:sp>
      <p:sp>
        <p:nvSpPr>
          <p:cNvPr id="11" name="TextBox 11"/>
          <p:cNvSpPr txBox="1"/>
          <p:nvPr/>
        </p:nvSpPr>
        <p:spPr>
          <a:xfrm>
            <a:off x="5021151" y="7285637"/>
            <a:ext cx="8735422" cy="1673586"/>
          </a:xfrm>
          <a:prstGeom prst="rect">
            <a:avLst/>
          </a:prstGeom>
        </p:spPr>
        <p:txBody>
          <a:bodyPr lIns="0" tIns="0" rIns="0" bIns="0" rtlCol="0" anchor="t">
            <a:spAutoFit/>
          </a:bodyPr>
          <a:lstStyle/>
          <a:p>
            <a:pPr marL="0" lvl="0" indent="0" algn="just">
              <a:lnSpc>
                <a:spcPts val="2681"/>
              </a:lnSpc>
            </a:pPr>
            <a:r>
              <a:rPr lang="en-US" sz="2215" spc="-177">
                <a:solidFill>
                  <a:srgbClr val="FFFFFF"/>
                </a:solidFill>
                <a:latin typeface="DM Sans"/>
                <a:ea typeface="DM Sans"/>
                <a:cs typeface="DM Sans"/>
                <a:sym typeface="DM Sans"/>
              </a:rPr>
              <a:t> implica un alcance bien definido, con etapas claras que deben ser cumplidas de manera secuencial. Dado que nuestro cliente tiene necesidades específicas y un plazo de tiempo limitado, la metodología tradicional nos permitirá planificar y controlar cada fase del proyecto con precisión, minimizando riesgos y asegurando que cumplamos con los requisitos establecidos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286157" y="0"/>
            <a:ext cx="15430157" cy="10545890"/>
            <a:chOff x="0" y="0"/>
            <a:chExt cx="5508856" cy="3765081"/>
          </a:xfrm>
        </p:grpSpPr>
        <p:sp>
          <p:nvSpPr>
            <p:cNvPr id="3" name="Freeform 3"/>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solidFill>
              <a:srgbClr val="F1945B"/>
            </a:solidFill>
          </p:spPr>
        </p:sp>
        <p:sp>
          <p:nvSpPr>
            <p:cNvPr id="4" name="Freeform 4"/>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blipFill>
              <a:blip r:embed="rId2"/>
              <a:stretch>
                <a:fillRect l="-1259" r="-1259"/>
              </a:stretch>
            </a:blipFill>
          </p:spPr>
        </p:sp>
      </p:grpSp>
      <p:sp>
        <p:nvSpPr>
          <p:cNvPr id="5" name="Freeform 5"/>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9732888" y="1028700"/>
            <a:ext cx="879643" cy="1273167"/>
          </a:xfrm>
          <a:custGeom>
            <a:avLst/>
            <a:gdLst/>
            <a:ahLst/>
            <a:cxnLst/>
            <a:rect l="l" t="t" r="r" b="b"/>
            <a:pathLst>
              <a:path w="879643" h="1273167">
                <a:moveTo>
                  <a:pt x="0" y="0"/>
                </a:moveTo>
                <a:lnTo>
                  <a:pt x="879643" y="0"/>
                </a:lnTo>
                <a:lnTo>
                  <a:pt x="879643" y="1273167"/>
                </a:lnTo>
                <a:lnTo>
                  <a:pt x="0" y="12731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3195428" y="3504712"/>
            <a:ext cx="4325254" cy="1883578"/>
          </a:xfrm>
          <a:custGeom>
            <a:avLst/>
            <a:gdLst/>
            <a:ahLst/>
            <a:cxnLst/>
            <a:rect l="l" t="t" r="r" b="b"/>
            <a:pathLst>
              <a:path w="4325254" h="1883578">
                <a:moveTo>
                  <a:pt x="0" y="0"/>
                </a:moveTo>
                <a:lnTo>
                  <a:pt x="4325253" y="0"/>
                </a:lnTo>
                <a:lnTo>
                  <a:pt x="4325253" y="1883578"/>
                </a:lnTo>
                <a:lnTo>
                  <a:pt x="0" y="1883578"/>
                </a:lnTo>
                <a:lnTo>
                  <a:pt x="0" y="0"/>
                </a:lnTo>
                <a:close/>
              </a:path>
            </a:pathLst>
          </a:custGeom>
          <a:blipFill>
            <a:blip r:embed="rId7"/>
            <a:stretch>
              <a:fillRect/>
            </a:stretch>
          </a:blipFill>
        </p:spPr>
      </p:sp>
      <p:sp>
        <p:nvSpPr>
          <p:cNvPr id="9" name="Freeform 9"/>
          <p:cNvSpPr/>
          <p:nvPr/>
        </p:nvSpPr>
        <p:spPr>
          <a:xfrm>
            <a:off x="8691180" y="5667721"/>
            <a:ext cx="3489277" cy="3590579"/>
          </a:xfrm>
          <a:custGeom>
            <a:avLst/>
            <a:gdLst/>
            <a:ahLst/>
            <a:cxnLst/>
            <a:rect l="l" t="t" r="r" b="b"/>
            <a:pathLst>
              <a:path w="3489277" h="3590579">
                <a:moveTo>
                  <a:pt x="0" y="0"/>
                </a:moveTo>
                <a:lnTo>
                  <a:pt x="3489277" y="0"/>
                </a:lnTo>
                <a:lnTo>
                  <a:pt x="3489277" y="3590579"/>
                </a:lnTo>
                <a:lnTo>
                  <a:pt x="0" y="3590579"/>
                </a:lnTo>
                <a:lnTo>
                  <a:pt x="0" y="0"/>
                </a:lnTo>
                <a:close/>
              </a:path>
            </a:pathLst>
          </a:custGeom>
          <a:blipFill>
            <a:blip r:embed="rId8"/>
            <a:stretch>
              <a:fillRect/>
            </a:stretch>
          </a:blipFill>
        </p:spPr>
      </p:sp>
      <p:sp>
        <p:nvSpPr>
          <p:cNvPr id="10" name="Freeform 10"/>
          <p:cNvSpPr/>
          <p:nvPr/>
        </p:nvSpPr>
        <p:spPr>
          <a:xfrm>
            <a:off x="13195428" y="6589214"/>
            <a:ext cx="4325254" cy="1747592"/>
          </a:xfrm>
          <a:custGeom>
            <a:avLst/>
            <a:gdLst/>
            <a:ahLst/>
            <a:cxnLst/>
            <a:rect l="l" t="t" r="r" b="b"/>
            <a:pathLst>
              <a:path w="4325254" h="1747592">
                <a:moveTo>
                  <a:pt x="0" y="0"/>
                </a:moveTo>
                <a:lnTo>
                  <a:pt x="4325253" y="0"/>
                </a:lnTo>
                <a:lnTo>
                  <a:pt x="4325253" y="1747593"/>
                </a:lnTo>
                <a:lnTo>
                  <a:pt x="0" y="1747593"/>
                </a:lnTo>
                <a:lnTo>
                  <a:pt x="0" y="0"/>
                </a:lnTo>
                <a:close/>
              </a:path>
            </a:pathLst>
          </a:custGeom>
          <a:blipFill>
            <a:blip r:embed="rId9"/>
            <a:stretch>
              <a:fillRect l="-139" t="-4206" r="-139"/>
            </a:stretch>
          </a:blipFill>
        </p:spPr>
      </p:sp>
      <p:sp>
        <p:nvSpPr>
          <p:cNvPr id="11" name="Freeform 11"/>
          <p:cNvSpPr/>
          <p:nvPr/>
        </p:nvSpPr>
        <p:spPr>
          <a:xfrm>
            <a:off x="8238360" y="3504712"/>
            <a:ext cx="4394917" cy="1873474"/>
          </a:xfrm>
          <a:custGeom>
            <a:avLst/>
            <a:gdLst/>
            <a:ahLst/>
            <a:cxnLst/>
            <a:rect l="l" t="t" r="r" b="b"/>
            <a:pathLst>
              <a:path w="4394917" h="1873474">
                <a:moveTo>
                  <a:pt x="0" y="0"/>
                </a:moveTo>
                <a:lnTo>
                  <a:pt x="4394917" y="0"/>
                </a:lnTo>
                <a:lnTo>
                  <a:pt x="4394917" y="1873474"/>
                </a:lnTo>
                <a:lnTo>
                  <a:pt x="0" y="1873474"/>
                </a:lnTo>
                <a:lnTo>
                  <a:pt x="0" y="0"/>
                </a:lnTo>
                <a:close/>
              </a:path>
            </a:pathLst>
          </a:custGeom>
          <a:blipFill>
            <a:blip r:embed="rId10"/>
            <a:stretch>
              <a:fillRect/>
            </a:stretch>
          </a:blipFill>
        </p:spPr>
      </p:sp>
      <p:sp>
        <p:nvSpPr>
          <p:cNvPr id="12" name="TextBox 12"/>
          <p:cNvSpPr txBox="1"/>
          <p:nvPr/>
        </p:nvSpPr>
        <p:spPr>
          <a:xfrm>
            <a:off x="5944113" y="2501146"/>
            <a:ext cx="8457192" cy="1003566"/>
          </a:xfrm>
          <a:prstGeom prst="rect">
            <a:avLst/>
          </a:prstGeom>
        </p:spPr>
        <p:txBody>
          <a:bodyPr lIns="0" tIns="0" rIns="0" bIns="0" rtlCol="0" anchor="t">
            <a:spAutoFit/>
          </a:bodyPr>
          <a:lstStyle/>
          <a:p>
            <a:pPr marL="0" lvl="0" indent="0" algn="ctr">
              <a:lnSpc>
                <a:spcPts val="7884"/>
              </a:lnSpc>
              <a:spcBef>
                <a:spcPct val="0"/>
              </a:spcBef>
            </a:pPr>
            <a:r>
              <a:rPr lang="en-US" sz="6570" b="1">
                <a:solidFill>
                  <a:srgbClr val="FFFFFF"/>
                </a:solidFill>
                <a:latin typeface="Now Bold"/>
                <a:ea typeface="Now Bold"/>
                <a:cs typeface="Now Bold"/>
                <a:sym typeface="Now Bold"/>
              </a:rPr>
              <a:t>EVIDENCIAS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467</Words>
  <Application>Microsoft Office PowerPoint</Application>
  <PresentationFormat>Personalizado</PresentationFormat>
  <Paragraphs>51</Paragraphs>
  <Slides>12</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12</vt:i4>
      </vt:variant>
    </vt:vector>
  </HeadingPairs>
  <TitlesOfParts>
    <vt:vector size="19" baseType="lpstr">
      <vt:lpstr>Calibri</vt:lpstr>
      <vt:lpstr>DM Sans Italics</vt:lpstr>
      <vt:lpstr>Now Bold</vt:lpstr>
      <vt:lpstr>DM Sans Bold</vt:lpstr>
      <vt:lpstr>DM Sans</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propuesta de proyecto capstone </dc:title>
  <cp:lastModifiedBy>Vina del Mar</cp:lastModifiedBy>
  <cp:revision>2</cp:revision>
  <dcterms:created xsi:type="dcterms:W3CDTF">2006-08-16T00:00:00Z</dcterms:created>
  <dcterms:modified xsi:type="dcterms:W3CDTF">2024-09-09T13:35:07Z</dcterms:modified>
  <dc:identifier>DAGPfGLjLBg</dc:identifier>
</cp:coreProperties>
</file>